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41.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Default Extension="gif" ContentType="image/gif"/>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9144000" cy="5143500" type="screen16x9"/>
  <p:notesSz cx="6858000" cy="9144000"/>
  <p:embeddedFontLst>
    <p:embeddedFont>
      <p:font typeface="Amatic SC" charset="0"/>
      <p:regular r:id="rId50"/>
      <p:bold r:id="rId51"/>
    </p:embeddedFont>
  </p:embeddedFontLst>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DF30BE51-6467-477A-9A68-012C60A75549}">
  <a:tblStyle styleId="{DF30BE51-6467-477A-9A68-012C60A75549}" styleName="Table_0">
    <a:wholeTbl>
      <a:tcStyle>
        <a:tcBdr>
          <a:left>
            <a:ln w="12700" cap="flat" cmpd="sng">
              <a:solidFill>
                <a:srgbClr val="CCCCCC"/>
              </a:solidFill>
              <a:prstDash val="solid"/>
              <a:round/>
              <a:headEnd type="none" w="med" len="med"/>
              <a:tailEnd type="none" w="med" len="med"/>
            </a:ln>
          </a:left>
          <a:right>
            <a:ln w="12700" cap="flat" cmpd="sng">
              <a:solidFill>
                <a:srgbClr val="CCCCCC"/>
              </a:solidFill>
              <a:prstDash val="solid"/>
              <a:round/>
              <a:headEnd type="none" w="med" len="med"/>
              <a:tailEnd type="none" w="med" len="med"/>
            </a:ln>
          </a:right>
          <a:top>
            <a:ln w="12700" cap="flat" cmpd="sng">
              <a:solidFill>
                <a:srgbClr val="CCCCCC"/>
              </a:solidFill>
              <a:prstDash val="solid"/>
              <a:round/>
              <a:headEnd type="none" w="med" len="med"/>
              <a:tailEnd type="none" w="med" len="med"/>
            </a:ln>
          </a:top>
          <a:bottom>
            <a:ln w="12700" cap="flat" cmpd="sng">
              <a:solidFill>
                <a:srgbClr val="CCCCCC"/>
              </a:solidFill>
              <a:prstDash val="solid"/>
              <a:round/>
              <a:headEnd type="none" w="med" len="med"/>
              <a:tailEnd type="none" w="med" len="med"/>
            </a:ln>
          </a:bottom>
          <a:insideH>
            <a:ln w="12700" cap="flat" cmpd="sng">
              <a:solidFill>
                <a:srgbClr val="CCCCCC"/>
              </a:solidFill>
              <a:prstDash val="solid"/>
              <a:round/>
              <a:headEnd type="none" w="med" len="med"/>
              <a:tailEnd type="none" w="med" len="med"/>
            </a:ln>
          </a:insideH>
          <a:insideV>
            <a:ln w="12700" cap="flat" cmpd="sng">
              <a:solidFill>
                <a:srgbClr val="CCCCCC"/>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74" d="100"/>
          <a:sy n="74" d="100"/>
        </p:scale>
        <p:origin x="-84" y="-366"/>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7" name="Shape 1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2" name="Shape 1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9" name="Shape 1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7" name="Shape 1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4" name="Shape 1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1" name="Shape 1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7" name="Shape 1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6" name="Shape 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 name="Shape 1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2" name="Shape 2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2" name="Shape 2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2" name="Shape 2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1" name="Shape 2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4" name="Shape 2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65" name="Shape 2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Shape 2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72" name="Shape 2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82" name="Shape 2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Shape 2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2" name="Shape 2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02" name="Shape 3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Shape 30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09" name="Shape 3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8" name="Shape 3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Shape 3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25" name="Shape 3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1" name="Shape 3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Shape 3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8" name="Shape 3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Shape 3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46" name="Shape 3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Shape 35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56" name="Shape 3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Shape 3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62" name="Shape 3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71" name="Shape 3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77" name="Shape 3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Shape 38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6" name="Shape 3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Shape 3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91" name="Shape 3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96" name="Shape 3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Shape 40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01" name="Shape 4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Shape 40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07" name="Shape 4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Shape 4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3" name="Shape 4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Shape 41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8" name="Shape 4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5" name="Shape 1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1" name="Shape 1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dk1"/>
        </a:solidFill>
        <a:effectLst/>
      </p:bgPr>
    </p:bg>
    <p:spTree>
      <p:nvGrpSpPr>
        <p:cNvPr id="1" name="Shape 8"/>
        <p:cNvGrpSpPr/>
        <p:nvPr/>
      </p:nvGrpSpPr>
      <p:grpSpPr>
        <a:xfrm>
          <a:off x="0" y="0"/>
          <a:ext cx="0" cy="0"/>
          <a:chOff x="0" y="0"/>
          <a:chExt cx="0" cy="0"/>
        </a:xfrm>
      </p:grpSpPr>
      <p:sp>
        <p:nvSpPr>
          <p:cNvPr id="9" name="Shape 9"/>
          <p:cNvSpPr/>
          <p:nvPr/>
        </p:nvSpPr>
        <p:spPr>
          <a:xfrm>
            <a:off x="0" y="0"/>
            <a:ext cx="9144000" cy="3429000"/>
          </a:xfrm>
          <a:prstGeom prst="rect">
            <a:avLst/>
          </a:prstGeom>
          <a:solidFill>
            <a:schemeClr val="lt1"/>
          </a:solidFill>
          <a:ln>
            <a:noFill/>
          </a:ln>
        </p:spPr>
        <p:txBody>
          <a:bodyPr lIns="91425" tIns="91425" rIns="91425" bIns="91425" anchor="ctr" anchorCtr="0">
            <a:noAutofit/>
          </a:bodyPr>
          <a:lstStyle/>
          <a:p>
            <a:pPr>
              <a:spcBef>
                <a:spcPts val="0"/>
              </a:spcBef>
              <a:buNone/>
            </a:pPr>
            <a:endParaRPr/>
          </a:p>
        </p:txBody>
      </p:sp>
      <p:sp>
        <p:nvSpPr>
          <p:cNvPr id="10" name="Shape 10"/>
          <p:cNvSpPr txBox="1">
            <a:spLocks noGrp="1"/>
          </p:cNvSpPr>
          <p:nvPr>
            <p:ph type="ctrTitle"/>
          </p:nvPr>
        </p:nvSpPr>
        <p:spPr>
          <a:xfrm>
            <a:off x="311700" y="392150"/>
            <a:ext cx="8520599" cy="2690399"/>
          </a:xfrm>
          <a:prstGeom prst="rect">
            <a:avLst/>
          </a:prstGeom>
        </p:spPr>
        <p:txBody>
          <a:bodyPr lIns="91425" tIns="91425" rIns="91425" bIns="91425" anchor="ctr" anchorCtr="0"/>
          <a:lstStyle>
            <a:lvl1pPr algn="ctr">
              <a:spcBef>
                <a:spcPts val="0"/>
              </a:spcBef>
              <a:buSzPct val="100000"/>
              <a:defRPr sz="8000"/>
            </a:lvl1pPr>
            <a:lvl2pPr algn="ctr">
              <a:spcBef>
                <a:spcPts val="0"/>
              </a:spcBef>
              <a:buSzPct val="100000"/>
              <a:defRPr sz="8000"/>
            </a:lvl2pPr>
            <a:lvl3pPr algn="ctr">
              <a:spcBef>
                <a:spcPts val="0"/>
              </a:spcBef>
              <a:buSzPct val="100000"/>
              <a:defRPr sz="8000"/>
            </a:lvl3pPr>
            <a:lvl4pPr algn="ctr">
              <a:spcBef>
                <a:spcPts val="0"/>
              </a:spcBef>
              <a:buSzPct val="100000"/>
              <a:defRPr sz="8000"/>
            </a:lvl4pPr>
            <a:lvl5pPr algn="ctr">
              <a:spcBef>
                <a:spcPts val="0"/>
              </a:spcBef>
              <a:buSzPct val="100000"/>
              <a:defRPr sz="8000"/>
            </a:lvl5pPr>
            <a:lvl6pPr algn="ctr">
              <a:spcBef>
                <a:spcPts val="0"/>
              </a:spcBef>
              <a:buSzPct val="100000"/>
              <a:defRPr sz="8000"/>
            </a:lvl6pPr>
            <a:lvl7pPr algn="ctr">
              <a:spcBef>
                <a:spcPts val="0"/>
              </a:spcBef>
              <a:buSzPct val="100000"/>
              <a:defRPr sz="8000"/>
            </a:lvl7pPr>
            <a:lvl8pPr algn="ctr">
              <a:spcBef>
                <a:spcPts val="0"/>
              </a:spcBef>
              <a:buSzPct val="100000"/>
              <a:defRPr sz="8000"/>
            </a:lvl8pPr>
            <a:lvl9pPr algn="ctr">
              <a:spcBef>
                <a:spcPts val="0"/>
              </a:spcBef>
              <a:buSzPct val="100000"/>
              <a:defRPr sz="8000"/>
            </a:lvl9pPr>
          </a:lstStyle>
          <a:p>
            <a:endParaRPr/>
          </a:p>
        </p:txBody>
      </p:sp>
      <p:sp>
        <p:nvSpPr>
          <p:cNvPr id="11" name="Shape 11"/>
          <p:cNvSpPr txBox="1">
            <a:spLocks noGrp="1"/>
          </p:cNvSpPr>
          <p:nvPr>
            <p:ph type="subTitle" idx="1"/>
          </p:nvPr>
        </p:nvSpPr>
        <p:spPr>
          <a:xfrm>
            <a:off x="311700" y="3890400"/>
            <a:ext cx="8520599" cy="706200"/>
          </a:xfrm>
          <a:prstGeom prst="rect">
            <a:avLst/>
          </a:prstGeom>
        </p:spPr>
        <p:txBody>
          <a:bodyPr lIns="91425" tIns="91425" rIns="91425" bIns="91425" anchor="ctr" anchorCtr="0"/>
          <a:lstStyle>
            <a:lvl1pPr algn="ctr">
              <a:lnSpc>
                <a:spcPct val="100000"/>
              </a:lnSpc>
              <a:spcBef>
                <a:spcPts val="0"/>
              </a:spcBef>
              <a:spcAft>
                <a:spcPts val="0"/>
              </a:spcAft>
              <a:buClr>
                <a:schemeClr val="accent1"/>
              </a:buClr>
              <a:buSzPct val="100000"/>
              <a:buNone/>
              <a:defRPr sz="2100" b="1">
                <a:solidFill>
                  <a:schemeClr val="accent1"/>
                </a:solidFill>
              </a:defRPr>
            </a:lvl1pPr>
            <a:lvl2pPr algn="ctr">
              <a:lnSpc>
                <a:spcPct val="100000"/>
              </a:lnSpc>
              <a:spcBef>
                <a:spcPts val="0"/>
              </a:spcBef>
              <a:spcAft>
                <a:spcPts val="0"/>
              </a:spcAft>
              <a:buClr>
                <a:schemeClr val="accent1"/>
              </a:buClr>
              <a:buSzPct val="100000"/>
              <a:buNone/>
              <a:defRPr sz="2100" b="1">
                <a:solidFill>
                  <a:schemeClr val="accent1"/>
                </a:solidFill>
              </a:defRPr>
            </a:lvl2pPr>
            <a:lvl3pPr algn="ctr">
              <a:lnSpc>
                <a:spcPct val="100000"/>
              </a:lnSpc>
              <a:spcBef>
                <a:spcPts val="0"/>
              </a:spcBef>
              <a:spcAft>
                <a:spcPts val="0"/>
              </a:spcAft>
              <a:buClr>
                <a:schemeClr val="accent1"/>
              </a:buClr>
              <a:buSzPct val="100000"/>
              <a:buNone/>
              <a:defRPr sz="2100" b="1">
                <a:solidFill>
                  <a:schemeClr val="accent1"/>
                </a:solidFill>
              </a:defRPr>
            </a:lvl3pPr>
            <a:lvl4pPr algn="ctr">
              <a:lnSpc>
                <a:spcPct val="100000"/>
              </a:lnSpc>
              <a:spcBef>
                <a:spcPts val="0"/>
              </a:spcBef>
              <a:spcAft>
                <a:spcPts val="0"/>
              </a:spcAft>
              <a:buClr>
                <a:schemeClr val="accent1"/>
              </a:buClr>
              <a:buSzPct val="100000"/>
              <a:buNone/>
              <a:defRPr sz="2100" b="1">
                <a:solidFill>
                  <a:schemeClr val="accent1"/>
                </a:solidFill>
              </a:defRPr>
            </a:lvl4pPr>
            <a:lvl5pPr algn="ctr">
              <a:lnSpc>
                <a:spcPct val="100000"/>
              </a:lnSpc>
              <a:spcBef>
                <a:spcPts val="0"/>
              </a:spcBef>
              <a:spcAft>
                <a:spcPts val="0"/>
              </a:spcAft>
              <a:buClr>
                <a:schemeClr val="accent1"/>
              </a:buClr>
              <a:buSzPct val="100000"/>
              <a:buNone/>
              <a:defRPr sz="2100" b="1">
                <a:solidFill>
                  <a:schemeClr val="accent1"/>
                </a:solidFill>
              </a:defRPr>
            </a:lvl5pPr>
            <a:lvl6pPr algn="ctr">
              <a:lnSpc>
                <a:spcPct val="100000"/>
              </a:lnSpc>
              <a:spcBef>
                <a:spcPts val="0"/>
              </a:spcBef>
              <a:spcAft>
                <a:spcPts val="0"/>
              </a:spcAft>
              <a:buClr>
                <a:schemeClr val="accent1"/>
              </a:buClr>
              <a:buSzPct val="100000"/>
              <a:buNone/>
              <a:defRPr sz="2100" b="1">
                <a:solidFill>
                  <a:schemeClr val="accent1"/>
                </a:solidFill>
              </a:defRPr>
            </a:lvl6pPr>
            <a:lvl7pPr algn="ctr">
              <a:lnSpc>
                <a:spcPct val="100000"/>
              </a:lnSpc>
              <a:spcBef>
                <a:spcPts val="0"/>
              </a:spcBef>
              <a:spcAft>
                <a:spcPts val="0"/>
              </a:spcAft>
              <a:buClr>
                <a:schemeClr val="accent1"/>
              </a:buClr>
              <a:buSzPct val="100000"/>
              <a:buNone/>
              <a:defRPr sz="2100" b="1">
                <a:solidFill>
                  <a:schemeClr val="accent1"/>
                </a:solidFill>
              </a:defRPr>
            </a:lvl7pPr>
            <a:lvl8pPr algn="ctr">
              <a:lnSpc>
                <a:spcPct val="100000"/>
              </a:lnSpc>
              <a:spcBef>
                <a:spcPts val="0"/>
              </a:spcBef>
              <a:spcAft>
                <a:spcPts val="0"/>
              </a:spcAft>
              <a:buClr>
                <a:schemeClr val="accent1"/>
              </a:buClr>
              <a:buSzPct val="100000"/>
              <a:buNone/>
              <a:defRPr sz="2100" b="1">
                <a:solidFill>
                  <a:schemeClr val="accent1"/>
                </a:solidFill>
              </a:defRPr>
            </a:lvl8pPr>
            <a:lvl9pPr algn="ctr">
              <a:lnSpc>
                <a:spcPct val="100000"/>
              </a:lnSpc>
              <a:spcBef>
                <a:spcPts val="0"/>
              </a:spcBef>
              <a:spcAft>
                <a:spcPts val="0"/>
              </a:spcAft>
              <a:buClr>
                <a:schemeClr val="accent1"/>
              </a:buClr>
              <a:buSzPct val="100000"/>
              <a:buNone/>
              <a:defRPr sz="2100" b="1">
                <a:solidFill>
                  <a:schemeClr val="accent1"/>
                </a:solidFill>
              </a:defRPr>
            </a:lvl9pPr>
          </a:lstStyle>
          <a:p>
            <a:endParaRPr/>
          </a:p>
        </p:txBody>
      </p:sp>
      <p:sp>
        <p:nvSpPr>
          <p:cNvPr id="12" name="Shape 1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pPr>
                <a:spcBef>
                  <a:spcPts val="0"/>
                </a:spcBef>
                <a:buNone/>
              </a:pPr>
              <a:t>‹#›</a:t>
            </a:fld>
            <a:endParaRPr lang="en"/>
          </a:p>
        </p:txBody>
      </p:sp>
    </p:spTree>
  </p:cSld>
  <p:clrMapOvr>
    <a:masterClrMapping/>
  </p:clrMapOvr>
  <p:transition advClick="0"/>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311700" y="1240275"/>
            <a:ext cx="8520599" cy="1981800"/>
          </a:xfrm>
          <a:prstGeom prst="rect">
            <a:avLst/>
          </a:prstGeom>
        </p:spPr>
        <p:txBody>
          <a:bodyPr lIns="91425" tIns="91425" rIns="91425" bIns="91425" anchor="b" anchorCtr="0"/>
          <a:lstStyle>
            <a:lvl1pPr algn="ctr">
              <a:spcBef>
                <a:spcPts val="0"/>
              </a:spcBef>
              <a:buClr>
                <a:schemeClr val="lt1"/>
              </a:buClr>
              <a:buSzPct val="100000"/>
              <a:defRPr sz="12000">
                <a:solidFill>
                  <a:schemeClr val="lt1"/>
                </a:solidFill>
              </a:defRPr>
            </a:lvl1pPr>
            <a:lvl2pPr algn="ctr">
              <a:spcBef>
                <a:spcPts val="0"/>
              </a:spcBef>
              <a:buClr>
                <a:schemeClr val="lt1"/>
              </a:buClr>
              <a:buSzPct val="100000"/>
              <a:defRPr sz="12000">
                <a:solidFill>
                  <a:schemeClr val="lt1"/>
                </a:solidFill>
              </a:defRPr>
            </a:lvl2pPr>
            <a:lvl3pPr algn="ctr">
              <a:spcBef>
                <a:spcPts val="0"/>
              </a:spcBef>
              <a:buClr>
                <a:schemeClr val="lt1"/>
              </a:buClr>
              <a:buSzPct val="100000"/>
              <a:defRPr sz="12000">
                <a:solidFill>
                  <a:schemeClr val="lt1"/>
                </a:solidFill>
              </a:defRPr>
            </a:lvl3pPr>
            <a:lvl4pPr algn="ctr">
              <a:spcBef>
                <a:spcPts val="0"/>
              </a:spcBef>
              <a:buClr>
                <a:schemeClr val="lt1"/>
              </a:buClr>
              <a:buSzPct val="100000"/>
              <a:defRPr sz="12000">
                <a:solidFill>
                  <a:schemeClr val="lt1"/>
                </a:solidFill>
              </a:defRPr>
            </a:lvl4pPr>
            <a:lvl5pPr algn="ctr">
              <a:spcBef>
                <a:spcPts val="0"/>
              </a:spcBef>
              <a:buClr>
                <a:schemeClr val="lt1"/>
              </a:buClr>
              <a:buSzPct val="100000"/>
              <a:defRPr sz="12000">
                <a:solidFill>
                  <a:schemeClr val="lt1"/>
                </a:solidFill>
              </a:defRPr>
            </a:lvl5pPr>
            <a:lvl6pPr algn="ctr">
              <a:spcBef>
                <a:spcPts val="0"/>
              </a:spcBef>
              <a:buClr>
                <a:schemeClr val="lt1"/>
              </a:buClr>
              <a:buSzPct val="100000"/>
              <a:defRPr sz="12000">
                <a:solidFill>
                  <a:schemeClr val="lt1"/>
                </a:solidFill>
              </a:defRPr>
            </a:lvl6pPr>
            <a:lvl7pPr algn="ctr">
              <a:spcBef>
                <a:spcPts val="0"/>
              </a:spcBef>
              <a:buClr>
                <a:schemeClr val="lt1"/>
              </a:buClr>
              <a:buSzPct val="100000"/>
              <a:defRPr sz="12000">
                <a:solidFill>
                  <a:schemeClr val="lt1"/>
                </a:solidFill>
              </a:defRPr>
            </a:lvl7pPr>
            <a:lvl8pPr algn="ctr">
              <a:spcBef>
                <a:spcPts val="0"/>
              </a:spcBef>
              <a:buClr>
                <a:schemeClr val="lt1"/>
              </a:buClr>
              <a:buSzPct val="100000"/>
              <a:defRPr sz="12000">
                <a:solidFill>
                  <a:schemeClr val="lt1"/>
                </a:solidFill>
              </a:defRPr>
            </a:lvl8pPr>
            <a:lvl9pPr algn="ctr">
              <a:spcBef>
                <a:spcPts val="0"/>
              </a:spcBef>
              <a:buClr>
                <a:schemeClr val="lt1"/>
              </a:buClr>
              <a:buSzPct val="100000"/>
              <a:defRPr sz="12000">
                <a:solidFill>
                  <a:schemeClr val="lt1"/>
                </a:solidFill>
              </a:defRPr>
            </a:lvl9pPr>
          </a:lstStyle>
          <a:p>
            <a:endParaRPr/>
          </a:p>
        </p:txBody>
      </p:sp>
      <p:sp>
        <p:nvSpPr>
          <p:cNvPr id="47" name="Shape 47"/>
          <p:cNvSpPr txBox="1">
            <a:spLocks noGrp="1"/>
          </p:cNvSpPr>
          <p:nvPr>
            <p:ph type="body" idx="1"/>
          </p:nvPr>
        </p:nvSpPr>
        <p:spPr>
          <a:xfrm>
            <a:off x="311700" y="3304625"/>
            <a:ext cx="8520599" cy="1300800"/>
          </a:xfrm>
          <a:prstGeom prst="rect">
            <a:avLst/>
          </a:prstGeom>
        </p:spPr>
        <p:txBody>
          <a:bodyPr lIns="91425" tIns="91425" rIns="91425" bIns="91425" anchor="t" anchorCtr="0"/>
          <a:lstStyle>
            <a:lvl1pPr algn="ctr">
              <a:spcBef>
                <a:spcPts val="0"/>
              </a:spcBef>
              <a:buClr>
                <a:schemeClr val="accent1"/>
              </a:buClr>
              <a:defRPr>
                <a:solidFill>
                  <a:schemeClr val="accent1"/>
                </a:solidFill>
              </a:defRPr>
            </a:lvl1pPr>
            <a:lvl2pPr algn="ctr">
              <a:spcBef>
                <a:spcPts val="0"/>
              </a:spcBef>
              <a:buClr>
                <a:schemeClr val="accent1"/>
              </a:buClr>
              <a:defRPr>
                <a:solidFill>
                  <a:schemeClr val="accent1"/>
                </a:solidFill>
              </a:defRPr>
            </a:lvl2pPr>
            <a:lvl3pPr algn="ctr">
              <a:spcBef>
                <a:spcPts val="0"/>
              </a:spcBef>
              <a:buClr>
                <a:schemeClr val="accent1"/>
              </a:buClr>
              <a:defRPr>
                <a:solidFill>
                  <a:schemeClr val="accent1"/>
                </a:solidFill>
              </a:defRPr>
            </a:lvl3pPr>
            <a:lvl4pPr algn="ctr">
              <a:spcBef>
                <a:spcPts val="0"/>
              </a:spcBef>
              <a:buClr>
                <a:schemeClr val="accent1"/>
              </a:buClr>
              <a:defRPr>
                <a:solidFill>
                  <a:schemeClr val="accent1"/>
                </a:solidFill>
              </a:defRPr>
            </a:lvl4pPr>
            <a:lvl5pPr algn="ctr">
              <a:spcBef>
                <a:spcPts val="0"/>
              </a:spcBef>
              <a:buClr>
                <a:schemeClr val="accent1"/>
              </a:buClr>
              <a:defRPr>
                <a:solidFill>
                  <a:schemeClr val="accent1"/>
                </a:solidFill>
              </a:defRPr>
            </a:lvl5pPr>
            <a:lvl6pPr algn="ctr">
              <a:spcBef>
                <a:spcPts val="0"/>
              </a:spcBef>
              <a:buClr>
                <a:schemeClr val="accent1"/>
              </a:buClr>
              <a:defRPr>
                <a:solidFill>
                  <a:schemeClr val="accent1"/>
                </a:solidFill>
              </a:defRPr>
            </a:lvl6pPr>
            <a:lvl7pPr algn="ctr">
              <a:spcBef>
                <a:spcPts val="0"/>
              </a:spcBef>
              <a:buClr>
                <a:schemeClr val="accent1"/>
              </a:buClr>
              <a:defRPr>
                <a:solidFill>
                  <a:schemeClr val="accent1"/>
                </a:solidFill>
              </a:defRPr>
            </a:lvl7pPr>
            <a:lvl8pPr algn="ctr">
              <a:spcBef>
                <a:spcPts val="0"/>
              </a:spcBef>
              <a:buClr>
                <a:schemeClr val="accent1"/>
              </a:buClr>
              <a:defRPr>
                <a:solidFill>
                  <a:schemeClr val="accent1"/>
                </a:solidFill>
              </a:defRPr>
            </a:lvl8pPr>
            <a:lvl9pPr algn="ctr">
              <a:spcBef>
                <a:spcPts val="0"/>
              </a:spcBef>
              <a:buClr>
                <a:schemeClr val="accent1"/>
              </a:buClr>
              <a:defRPr>
                <a:solidFill>
                  <a:schemeClr val="accent1"/>
                </a:solidFill>
              </a:defRPr>
            </a:lvl9pPr>
          </a:lstStyle>
          <a:p>
            <a:endParaRPr/>
          </a:p>
        </p:txBody>
      </p:sp>
      <p:sp>
        <p:nvSpPr>
          <p:cNvPr id="48" name="Shape 48"/>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pPr>
                <a:spcBef>
                  <a:spcPts val="0"/>
                </a:spcBef>
                <a:buNone/>
              </a:pPr>
              <a:t>‹#›</a:t>
            </a:fld>
            <a:endParaRPr lang="en"/>
          </a:p>
        </p:txBody>
      </p:sp>
    </p:spTree>
  </p:cSld>
  <p:clrMapOvr>
    <a:masterClrMapping/>
  </p:clrMapOvr>
  <p:transition advClick="0"/>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9"/>
        <p:cNvGrpSpPr/>
        <p:nvPr/>
      </p:nvGrpSpPr>
      <p:grpSpPr>
        <a:xfrm>
          <a:off x="0" y="0"/>
          <a:ext cx="0" cy="0"/>
          <a:chOff x="0" y="0"/>
          <a:chExt cx="0" cy="0"/>
        </a:xfrm>
      </p:grpSpPr>
      <p:sp>
        <p:nvSpPr>
          <p:cNvPr id="50" name="Shape 5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pPr>
                <a:spcBef>
                  <a:spcPts val="0"/>
                </a:spcBef>
                <a:buNone/>
              </a:pPr>
              <a:t>‹#›</a:t>
            </a:fld>
            <a:endParaRPr lang="en"/>
          </a:p>
        </p:txBody>
      </p:sp>
    </p:spTree>
  </p:cSld>
  <p:clrMapOvr>
    <a:masterClrMapping/>
  </p:clrMapOvr>
  <p:transition advClick="0"/>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title">
    <p:bg>
      <p:bgPr>
        <a:solidFill>
          <a:schemeClr val="dk1"/>
        </a:solidFill>
        <a:effectLst/>
      </p:bgPr>
    </p:bg>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2802750" y="802500"/>
            <a:ext cx="3538499" cy="3538499"/>
          </a:xfrm>
          <a:prstGeom prst="rect">
            <a:avLst/>
          </a:prstGeom>
          <a:solidFill>
            <a:srgbClr val="FFFFFF"/>
          </a:solidFill>
        </p:spPr>
        <p:txBody>
          <a:bodyPr lIns="91425" tIns="91425" rIns="91425" bIns="91425" anchor="ctr" anchorCtr="0"/>
          <a:lstStyle>
            <a:lvl1pPr algn="ctr">
              <a:spcBef>
                <a:spcPts val="0"/>
              </a:spcBef>
              <a:buSzPct val="100000"/>
              <a:defRPr sz="4800"/>
            </a:lvl1pPr>
            <a:lvl2pPr algn="ctr">
              <a:spcBef>
                <a:spcPts val="0"/>
              </a:spcBef>
              <a:buSzPct val="100000"/>
              <a:defRPr sz="4800"/>
            </a:lvl2pPr>
            <a:lvl3pPr algn="ctr">
              <a:spcBef>
                <a:spcPts val="0"/>
              </a:spcBef>
              <a:buSzPct val="100000"/>
              <a:defRPr sz="4800"/>
            </a:lvl3pPr>
            <a:lvl4pPr algn="ctr">
              <a:spcBef>
                <a:spcPts val="0"/>
              </a:spcBef>
              <a:buSzPct val="100000"/>
              <a:defRPr sz="4800"/>
            </a:lvl4pPr>
            <a:lvl5pPr algn="ctr">
              <a:spcBef>
                <a:spcPts val="0"/>
              </a:spcBef>
              <a:buSzPct val="100000"/>
              <a:defRPr sz="4800"/>
            </a:lvl5pPr>
            <a:lvl6pPr algn="ctr">
              <a:spcBef>
                <a:spcPts val="0"/>
              </a:spcBef>
              <a:buSzPct val="100000"/>
              <a:defRPr sz="4800"/>
            </a:lvl6pPr>
            <a:lvl7pPr algn="ctr">
              <a:spcBef>
                <a:spcPts val="0"/>
              </a:spcBef>
              <a:buSzPct val="100000"/>
              <a:defRPr sz="4800"/>
            </a:lvl7pPr>
            <a:lvl8pPr algn="ctr">
              <a:spcBef>
                <a:spcPts val="0"/>
              </a:spcBef>
              <a:buSzPct val="100000"/>
              <a:defRPr sz="4800"/>
            </a:lvl8pPr>
            <a:lvl9pPr algn="ctr">
              <a:spcBef>
                <a:spcPts val="0"/>
              </a:spcBef>
              <a:buSzPct val="100000"/>
              <a:defRPr sz="4800"/>
            </a:lvl9pPr>
          </a:lstStyle>
          <a:p>
            <a:endParaRPr/>
          </a:p>
        </p:txBody>
      </p:sp>
      <p:sp>
        <p:nvSpPr>
          <p:cNvPr id="15" name="Shape 1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pPr>
                <a:spcBef>
                  <a:spcPts val="0"/>
                </a:spcBef>
                <a:buNone/>
              </a:pPr>
              <a:t>‹#›</a:t>
            </a:fld>
            <a:endParaRPr lang="en"/>
          </a:p>
        </p:txBody>
      </p:sp>
    </p:spTree>
  </p:cSld>
  <p:clrMapOvr>
    <a:masterClrMapping/>
  </p:clrMapOvr>
  <p:transition advClick="0"/>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292850"/>
            <a:ext cx="8520599" cy="8009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311700" y="1228675"/>
            <a:ext cx="8520599" cy="33401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pPr>
                <a:spcBef>
                  <a:spcPts val="0"/>
                </a:spcBef>
                <a:buNone/>
              </a:pPr>
              <a:t>‹#›</a:t>
            </a:fld>
            <a:endParaRPr lang="en"/>
          </a:p>
        </p:txBody>
      </p:sp>
    </p:spTree>
  </p:cSld>
  <p:clrMapOvr>
    <a:masterClrMapping/>
  </p:clrMapOvr>
  <p:transition advClick="0"/>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292850"/>
            <a:ext cx="8520599" cy="8009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2" name="Shape 22"/>
          <p:cNvSpPr txBox="1">
            <a:spLocks noGrp="1"/>
          </p:cNvSpPr>
          <p:nvPr>
            <p:ph type="body" idx="1"/>
          </p:nvPr>
        </p:nvSpPr>
        <p:spPr>
          <a:xfrm>
            <a:off x="311700" y="1228675"/>
            <a:ext cx="3999899" cy="3340199"/>
          </a:xfrm>
          <a:prstGeom prst="rect">
            <a:avLst/>
          </a:prstGeom>
        </p:spPr>
        <p:txBody>
          <a:bodyPr lIns="91425" tIns="91425" rIns="91425" bIns="91425" anchor="t" anchorCtr="0"/>
          <a:lstStyle>
            <a:lvl1pPr>
              <a:spcBef>
                <a:spcPts val="0"/>
              </a:spcBef>
              <a:buSzPct val="100000"/>
              <a:defRPr sz="1400"/>
            </a:lvl1pPr>
            <a:lvl2pPr>
              <a:spcBef>
                <a:spcPts val="0"/>
              </a:spcBef>
              <a:buSzPct val="100000"/>
              <a:defRPr sz="1200"/>
            </a:lvl2pPr>
            <a:lvl3pPr>
              <a:spcBef>
                <a:spcPts val="0"/>
              </a:spcBef>
              <a:buSzPct val="100000"/>
              <a:defRPr sz="1200"/>
            </a:lvl3pPr>
            <a:lvl4pPr>
              <a:spcBef>
                <a:spcPts val="0"/>
              </a:spcBef>
              <a:buSzPct val="100000"/>
              <a:defRPr sz="1200"/>
            </a:lvl4pPr>
            <a:lvl5pPr>
              <a:spcBef>
                <a:spcPts val="0"/>
              </a:spcBef>
              <a:buSzPct val="100000"/>
              <a:defRPr sz="1200"/>
            </a:lvl5pPr>
            <a:lvl6pPr>
              <a:spcBef>
                <a:spcPts val="0"/>
              </a:spcBef>
              <a:buSzPct val="100000"/>
              <a:defRPr sz="1200"/>
            </a:lvl6pPr>
            <a:lvl7pPr>
              <a:spcBef>
                <a:spcPts val="0"/>
              </a:spcBef>
              <a:buSzPct val="100000"/>
              <a:defRPr sz="1200"/>
            </a:lvl7pPr>
            <a:lvl8pPr>
              <a:spcBef>
                <a:spcPts val="0"/>
              </a:spcBef>
              <a:buSzPct val="100000"/>
              <a:defRPr sz="1200"/>
            </a:lvl8pPr>
            <a:lvl9pPr>
              <a:spcBef>
                <a:spcPts val="0"/>
              </a:spcBef>
              <a:buSzPct val="100000"/>
              <a:defRPr sz="1200"/>
            </a:lvl9pPr>
          </a:lstStyle>
          <a:p>
            <a:endParaRPr/>
          </a:p>
        </p:txBody>
      </p:sp>
      <p:sp>
        <p:nvSpPr>
          <p:cNvPr id="23" name="Shape 23"/>
          <p:cNvSpPr txBox="1">
            <a:spLocks noGrp="1"/>
          </p:cNvSpPr>
          <p:nvPr>
            <p:ph type="body" idx="2"/>
          </p:nvPr>
        </p:nvSpPr>
        <p:spPr>
          <a:xfrm>
            <a:off x="4832400" y="1228675"/>
            <a:ext cx="3999899" cy="3340199"/>
          </a:xfrm>
          <a:prstGeom prst="rect">
            <a:avLst/>
          </a:prstGeom>
        </p:spPr>
        <p:txBody>
          <a:bodyPr lIns="91425" tIns="91425" rIns="91425" bIns="91425" anchor="t" anchorCtr="0"/>
          <a:lstStyle>
            <a:lvl1pPr>
              <a:spcBef>
                <a:spcPts val="0"/>
              </a:spcBef>
              <a:buSzPct val="100000"/>
              <a:defRPr sz="1400"/>
            </a:lvl1pPr>
            <a:lvl2pPr>
              <a:spcBef>
                <a:spcPts val="0"/>
              </a:spcBef>
              <a:buSzPct val="100000"/>
              <a:defRPr sz="1200"/>
            </a:lvl2pPr>
            <a:lvl3pPr>
              <a:spcBef>
                <a:spcPts val="0"/>
              </a:spcBef>
              <a:buSzPct val="100000"/>
              <a:defRPr sz="1200"/>
            </a:lvl3pPr>
            <a:lvl4pPr>
              <a:spcBef>
                <a:spcPts val="0"/>
              </a:spcBef>
              <a:buSzPct val="100000"/>
              <a:defRPr sz="1200"/>
            </a:lvl4pPr>
            <a:lvl5pPr>
              <a:spcBef>
                <a:spcPts val="0"/>
              </a:spcBef>
              <a:buSzPct val="100000"/>
              <a:defRPr sz="1200"/>
            </a:lvl5pPr>
            <a:lvl6pPr>
              <a:spcBef>
                <a:spcPts val="0"/>
              </a:spcBef>
              <a:buSzPct val="100000"/>
              <a:defRPr sz="1200"/>
            </a:lvl6pPr>
            <a:lvl7pPr>
              <a:spcBef>
                <a:spcPts val="0"/>
              </a:spcBef>
              <a:buSzPct val="100000"/>
              <a:defRPr sz="1200"/>
            </a:lvl7pPr>
            <a:lvl8pPr>
              <a:spcBef>
                <a:spcPts val="0"/>
              </a:spcBef>
              <a:buSzPct val="100000"/>
              <a:defRPr sz="1200"/>
            </a:lvl8pPr>
            <a:lvl9pPr>
              <a:spcBef>
                <a:spcPts val="0"/>
              </a:spcBef>
              <a:buSzPct val="100000"/>
              <a:defRPr sz="1200"/>
            </a:lvl9pPr>
          </a:lstStyle>
          <a:p>
            <a:endParaRPr/>
          </a:p>
        </p:txBody>
      </p:sp>
      <p:sp>
        <p:nvSpPr>
          <p:cNvPr id="24" name="Shape 2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pPr>
                <a:spcBef>
                  <a:spcPts val="0"/>
                </a:spcBef>
                <a:buNone/>
              </a:pPr>
              <a:t>‹#›</a:t>
            </a:fld>
            <a:endParaRPr lang="en"/>
          </a:p>
        </p:txBody>
      </p:sp>
    </p:spTree>
  </p:cSld>
  <p:clrMapOvr>
    <a:masterClrMapping/>
  </p:clrMapOvr>
  <p:transition advClick="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04800" y="309350"/>
            <a:ext cx="8537700" cy="748200"/>
          </a:xfrm>
          <a:prstGeom prst="rect">
            <a:avLst/>
          </a:prstGeom>
        </p:spPr>
        <p:txBody>
          <a:bodyPr lIns="91425" tIns="91425" rIns="91425" bIns="91425" anchor="t" anchorCtr="0"/>
          <a:lstStyle>
            <a:lvl1pPr>
              <a:spcBef>
                <a:spcPts val="0"/>
              </a:spcBef>
              <a:buSzPct val="100000"/>
              <a:defRPr sz="4000"/>
            </a:lvl1pPr>
            <a:lvl2pPr>
              <a:spcBef>
                <a:spcPts val="0"/>
              </a:spcBef>
              <a:buSzPct val="100000"/>
              <a:defRPr sz="4000"/>
            </a:lvl2pPr>
            <a:lvl3pPr>
              <a:spcBef>
                <a:spcPts val="0"/>
              </a:spcBef>
              <a:buSzPct val="100000"/>
              <a:defRPr sz="4000"/>
            </a:lvl3pPr>
            <a:lvl4pPr>
              <a:spcBef>
                <a:spcPts val="0"/>
              </a:spcBef>
              <a:buSzPct val="100000"/>
              <a:defRPr sz="4000"/>
            </a:lvl4pPr>
            <a:lvl5pPr>
              <a:spcBef>
                <a:spcPts val="0"/>
              </a:spcBef>
              <a:buSzPct val="100000"/>
              <a:defRPr sz="4000"/>
            </a:lvl5pPr>
            <a:lvl6pPr>
              <a:spcBef>
                <a:spcPts val="0"/>
              </a:spcBef>
              <a:buSzPct val="100000"/>
              <a:defRPr sz="4000"/>
            </a:lvl6pPr>
            <a:lvl7pPr>
              <a:spcBef>
                <a:spcPts val="0"/>
              </a:spcBef>
              <a:buSzPct val="100000"/>
              <a:defRPr sz="4000"/>
            </a:lvl7pPr>
            <a:lvl8pPr>
              <a:spcBef>
                <a:spcPts val="0"/>
              </a:spcBef>
              <a:buSzPct val="100000"/>
              <a:defRPr sz="4000"/>
            </a:lvl8pPr>
            <a:lvl9pPr>
              <a:spcBef>
                <a:spcPts val="0"/>
              </a:spcBef>
              <a:buSzPct val="100000"/>
              <a:defRPr sz="4000"/>
            </a:lvl9pPr>
          </a:lstStyle>
          <a:p>
            <a:endParaRPr/>
          </a:p>
        </p:txBody>
      </p:sp>
      <p:sp>
        <p:nvSpPr>
          <p:cNvPr id="27" name="Shape 2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pPr>
                <a:spcBef>
                  <a:spcPts val="0"/>
                </a:spcBef>
                <a:buNone/>
              </a:pPr>
              <a:t>‹#›</a:t>
            </a:fld>
            <a:endParaRPr lang="en"/>
          </a:p>
        </p:txBody>
      </p:sp>
    </p:spTree>
  </p:cSld>
  <p:clrMapOvr>
    <a:masterClrMapping/>
  </p:clrMapOvr>
  <p:transition advClick="0"/>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7999" cy="755699"/>
          </a:xfrm>
          <a:prstGeom prst="rect">
            <a:avLst/>
          </a:prstGeom>
        </p:spPr>
        <p:txBody>
          <a:bodyPr lIns="91425" tIns="91425" rIns="91425" bIns="91425" anchor="b" anchorCtr="0"/>
          <a:lstStyle>
            <a:lvl1pPr>
              <a:spcBef>
                <a:spcPts val="0"/>
              </a:spcBef>
              <a:buSzPct val="100000"/>
              <a:defRPr sz="3000"/>
            </a:lvl1pPr>
            <a:lvl2pPr>
              <a:spcBef>
                <a:spcPts val="0"/>
              </a:spcBef>
              <a:buSzPct val="100000"/>
              <a:defRPr sz="3000"/>
            </a:lvl2pPr>
            <a:lvl3pPr>
              <a:spcBef>
                <a:spcPts val="0"/>
              </a:spcBef>
              <a:buSzPct val="100000"/>
              <a:defRPr sz="3000"/>
            </a:lvl3pPr>
            <a:lvl4pPr>
              <a:spcBef>
                <a:spcPts val="0"/>
              </a:spcBef>
              <a:buSzPct val="100000"/>
              <a:defRPr sz="3000"/>
            </a:lvl4pPr>
            <a:lvl5pPr>
              <a:spcBef>
                <a:spcPts val="0"/>
              </a:spcBef>
              <a:buSzPct val="100000"/>
              <a:defRPr sz="3000"/>
            </a:lvl5pPr>
            <a:lvl6pPr>
              <a:spcBef>
                <a:spcPts val="0"/>
              </a:spcBef>
              <a:buSzPct val="100000"/>
              <a:defRPr sz="3000"/>
            </a:lvl6pPr>
            <a:lvl7pPr>
              <a:spcBef>
                <a:spcPts val="0"/>
              </a:spcBef>
              <a:buSzPct val="100000"/>
              <a:defRPr sz="3000"/>
            </a:lvl7pPr>
            <a:lvl8pPr>
              <a:spcBef>
                <a:spcPts val="0"/>
              </a:spcBef>
              <a:buSzPct val="100000"/>
              <a:defRPr sz="3000"/>
            </a:lvl8pPr>
            <a:lvl9pPr>
              <a:spcBef>
                <a:spcPts val="0"/>
              </a:spcBef>
              <a:buSzPct val="100000"/>
              <a:defRPr sz="3000"/>
            </a:lvl9pPr>
          </a:lstStyle>
          <a:p>
            <a:endParaRPr/>
          </a:p>
        </p:txBody>
      </p:sp>
      <p:sp>
        <p:nvSpPr>
          <p:cNvPr id="30" name="Shape 30"/>
          <p:cNvSpPr txBox="1">
            <a:spLocks noGrp="1"/>
          </p:cNvSpPr>
          <p:nvPr>
            <p:ph type="body" idx="1"/>
          </p:nvPr>
        </p:nvSpPr>
        <p:spPr>
          <a:xfrm>
            <a:off x="311700" y="1389600"/>
            <a:ext cx="2807999" cy="3179400"/>
          </a:xfrm>
          <a:prstGeom prst="rect">
            <a:avLst/>
          </a:prstGeom>
        </p:spPr>
        <p:txBody>
          <a:bodyPr lIns="91425" tIns="91425" rIns="91425" bIns="91425" anchor="t" anchorCtr="0"/>
          <a:lstStyle>
            <a:lvl1pPr>
              <a:spcBef>
                <a:spcPts val="0"/>
              </a:spcBef>
              <a:buSzPct val="100000"/>
              <a:defRPr sz="1200"/>
            </a:lvl1pPr>
            <a:lvl2pPr>
              <a:spcBef>
                <a:spcPts val="0"/>
              </a:spcBef>
              <a:buSzPct val="100000"/>
              <a:defRPr sz="1200"/>
            </a:lvl2pPr>
            <a:lvl3pPr>
              <a:spcBef>
                <a:spcPts val="0"/>
              </a:spcBef>
              <a:buSzPct val="100000"/>
              <a:defRPr sz="1200"/>
            </a:lvl3pPr>
            <a:lvl4pPr>
              <a:spcBef>
                <a:spcPts val="0"/>
              </a:spcBef>
              <a:buSzPct val="100000"/>
              <a:defRPr sz="1200"/>
            </a:lvl4pPr>
            <a:lvl5pPr>
              <a:spcBef>
                <a:spcPts val="0"/>
              </a:spcBef>
              <a:buSzPct val="100000"/>
              <a:defRPr sz="1200"/>
            </a:lvl5pPr>
            <a:lvl6pPr>
              <a:spcBef>
                <a:spcPts val="0"/>
              </a:spcBef>
              <a:buSzPct val="100000"/>
              <a:defRPr sz="1200"/>
            </a:lvl6pPr>
            <a:lvl7pPr>
              <a:spcBef>
                <a:spcPts val="0"/>
              </a:spcBef>
              <a:buSzPct val="100000"/>
              <a:defRPr sz="1200"/>
            </a:lvl7pPr>
            <a:lvl8pPr>
              <a:spcBef>
                <a:spcPts val="0"/>
              </a:spcBef>
              <a:buSzPct val="100000"/>
              <a:defRPr sz="1200"/>
            </a:lvl8pPr>
            <a:lvl9pPr>
              <a:spcBef>
                <a:spcPts val="0"/>
              </a:spcBef>
              <a:buSzPct val="100000"/>
              <a:defRPr sz="1200"/>
            </a:lvl9pPr>
          </a:lstStyle>
          <a:p>
            <a:endParaRPr/>
          </a:p>
        </p:txBody>
      </p:sp>
      <p:sp>
        <p:nvSpPr>
          <p:cNvPr id="31" name="Shape 3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pPr>
                <a:spcBef>
                  <a:spcPts val="0"/>
                </a:spcBef>
                <a:buNone/>
              </a:pPr>
              <a:t>‹#›</a:t>
            </a:fld>
            <a:endParaRPr lang="en"/>
          </a:p>
        </p:txBody>
      </p:sp>
    </p:spTree>
  </p:cSld>
  <p:clrMapOvr>
    <a:masterClrMapping/>
  </p:clrMapOvr>
  <p:transition advClick="0"/>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accent4"/>
        </a:solidFill>
        <a:effectLst/>
      </p:bgPr>
    </p:bg>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526350"/>
            <a:ext cx="5618700" cy="4090800"/>
          </a:xfrm>
          <a:prstGeom prst="rect">
            <a:avLst/>
          </a:prstGeom>
        </p:spPr>
        <p:txBody>
          <a:bodyPr lIns="91425" tIns="91425" rIns="91425" bIns="91425" anchor="ctr" anchorCtr="0"/>
          <a:lstStyle>
            <a:lvl1pPr>
              <a:spcBef>
                <a:spcPts val="0"/>
              </a:spcBef>
              <a:buClr>
                <a:schemeClr val="lt1"/>
              </a:buClr>
              <a:buSzPct val="100000"/>
              <a:defRPr sz="6000">
                <a:solidFill>
                  <a:schemeClr val="lt1"/>
                </a:solidFill>
              </a:defRPr>
            </a:lvl1pPr>
            <a:lvl2pPr>
              <a:spcBef>
                <a:spcPts val="0"/>
              </a:spcBef>
              <a:buClr>
                <a:schemeClr val="lt1"/>
              </a:buClr>
              <a:buSzPct val="100000"/>
              <a:defRPr sz="6000">
                <a:solidFill>
                  <a:schemeClr val="lt1"/>
                </a:solidFill>
              </a:defRPr>
            </a:lvl2pPr>
            <a:lvl3pPr>
              <a:spcBef>
                <a:spcPts val="0"/>
              </a:spcBef>
              <a:buClr>
                <a:schemeClr val="lt1"/>
              </a:buClr>
              <a:buSzPct val="100000"/>
              <a:defRPr sz="6000">
                <a:solidFill>
                  <a:schemeClr val="lt1"/>
                </a:solidFill>
              </a:defRPr>
            </a:lvl3pPr>
            <a:lvl4pPr>
              <a:spcBef>
                <a:spcPts val="0"/>
              </a:spcBef>
              <a:buClr>
                <a:schemeClr val="lt1"/>
              </a:buClr>
              <a:buSzPct val="100000"/>
              <a:defRPr sz="6000">
                <a:solidFill>
                  <a:schemeClr val="lt1"/>
                </a:solidFill>
              </a:defRPr>
            </a:lvl4pPr>
            <a:lvl5pPr>
              <a:spcBef>
                <a:spcPts val="0"/>
              </a:spcBef>
              <a:buClr>
                <a:schemeClr val="lt1"/>
              </a:buClr>
              <a:buSzPct val="100000"/>
              <a:defRPr sz="6000">
                <a:solidFill>
                  <a:schemeClr val="lt1"/>
                </a:solidFill>
              </a:defRPr>
            </a:lvl5pPr>
            <a:lvl6pPr>
              <a:spcBef>
                <a:spcPts val="0"/>
              </a:spcBef>
              <a:buClr>
                <a:schemeClr val="lt1"/>
              </a:buClr>
              <a:buSzPct val="100000"/>
              <a:defRPr sz="6000">
                <a:solidFill>
                  <a:schemeClr val="lt1"/>
                </a:solidFill>
              </a:defRPr>
            </a:lvl6pPr>
            <a:lvl7pPr>
              <a:spcBef>
                <a:spcPts val="0"/>
              </a:spcBef>
              <a:buClr>
                <a:schemeClr val="lt1"/>
              </a:buClr>
              <a:buSzPct val="100000"/>
              <a:defRPr sz="6000">
                <a:solidFill>
                  <a:schemeClr val="lt1"/>
                </a:solidFill>
              </a:defRPr>
            </a:lvl7pPr>
            <a:lvl8pPr>
              <a:spcBef>
                <a:spcPts val="0"/>
              </a:spcBef>
              <a:buClr>
                <a:schemeClr val="lt1"/>
              </a:buClr>
              <a:buSzPct val="100000"/>
              <a:defRPr sz="6000">
                <a:solidFill>
                  <a:schemeClr val="lt1"/>
                </a:solidFill>
              </a:defRPr>
            </a:lvl8pPr>
            <a:lvl9pPr>
              <a:spcBef>
                <a:spcPts val="0"/>
              </a:spcBef>
              <a:buClr>
                <a:schemeClr val="lt1"/>
              </a:buClr>
              <a:buSzPct val="100000"/>
              <a:defRPr sz="6000">
                <a:solidFill>
                  <a:schemeClr val="lt1"/>
                </a:solidFill>
              </a:defRPr>
            </a:lvl9pPr>
          </a:lstStyle>
          <a:p>
            <a:endParaRPr/>
          </a:p>
        </p:txBody>
      </p:sp>
      <p:sp>
        <p:nvSpPr>
          <p:cNvPr id="34" name="Shape 3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solidFill>
                  <a:schemeClr val="lt1"/>
                </a:solidFill>
              </a:rPr>
              <a:pPr>
                <a:spcBef>
                  <a:spcPts val="0"/>
                </a:spcBef>
                <a:buNone/>
              </a:pPr>
              <a:t>‹#›</a:t>
            </a:fld>
            <a:endParaRPr lang="en">
              <a:solidFill>
                <a:schemeClr val="lt1"/>
              </a:solidFill>
            </a:endParaRPr>
          </a:p>
        </p:txBody>
      </p:sp>
    </p:spTree>
  </p:cSld>
  <p:clrMapOvr>
    <a:masterClrMapping/>
  </p:clrMapOvr>
  <p:transition advClick="0"/>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25"/>
            <a:ext cx="4572000" cy="5143499"/>
          </a:xfrm>
          <a:prstGeom prst="rect">
            <a:avLst/>
          </a:prstGeom>
          <a:solidFill>
            <a:schemeClr val="dk1"/>
          </a:solidFill>
          <a:ln>
            <a:noFill/>
          </a:ln>
        </p:spPr>
        <p:txBody>
          <a:bodyPr lIns="91425" tIns="91425" rIns="91425" bIns="91425" anchor="ctr" anchorCtr="0">
            <a:noAutofit/>
          </a:bodyPr>
          <a:lstStyle/>
          <a:p>
            <a:pPr>
              <a:spcBef>
                <a:spcPts val="0"/>
              </a:spcBef>
              <a:buNone/>
            </a:pPr>
            <a:endParaRPr/>
          </a:p>
        </p:txBody>
      </p:sp>
      <p:cxnSp>
        <p:nvCxnSpPr>
          <p:cNvPr id="37" name="Shape 37"/>
          <p:cNvCxnSpPr/>
          <p:nvPr/>
        </p:nvCxnSpPr>
        <p:spPr>
          <a:xfrm>
            <a:off x="5029675" y="4495500"/>
            <a:ext cx="468300" cy="0"/>
          </a:xfrm>
          <a:prstGeom prst="straightConnector1">
            <a:avLst/>
          </a:prstGeom>
          <a:noFill/>
          <a:ln w="28575" cap="flat" cmpd="sng">
            <a:solidFill>
              <a:schemeClr val="lt1"/>
            </a:solidFill>
            <a:prstDash val="solid"/>
            <a:round/>
            <a:headEnd type="none" w="med" len="med"/>
            <a:tailEnd type="none" w="med" len="med"/>
          </a:ln>
        </p:spPr>
      </p:cxnSp>
      <p:sp>
        <p:nvSpPr>
          <p:cNvPr id="38" name="Shape 38"/>
          <p:cNvSpPr txBox="1">
            <a:spLocks noGrp="1"/>
          </p:cNvSpPr>
          <p:nvPr>
            <p:ph type="title"/>
          </p:nvPr>
        </p:nvSpPr>
        <p:spPr>
          <a:xfrm>
            <a:off x="265500" y="1081400"/>
            <a:ext cx="4045199" cy="1710300"/>
          </a:xfrm>
          <a:prstGeom prst="rect">
            <a:avLst/>
          </a:prstGeom>
        </p:spPr>
        <p:txBody>
          <a:bodyPr lIns="91425" tIns="91425" rIns="91425" bIns="91425" anchor="b" anchorCtr="0"/>
          <a:lstStyle>
            <a:lvl1pPr algn="ctr">
              <a:spcBef>
                <a:spcPts val="0"/>
              </a:spcBef>
              <a:buSzPct val="100000"/>
              <a:defRPr sz="5400"/>
            </a:lvl1pPr>
            <a:lvl2pPr algn="ctr">
              <a:spcBef>
                <a:spcPts val="0"/>
              </a:spcBef>
              <a:buSzPct val="100000"/>
              <a:defRPr sz="5400"/>
            </a:lvl2pPr>
            <a:lvl3pPr algn="ctr">
              <a:spcBef>
                <a:spcPts val="0"/>
              </a:spcBef>
              <a:buSzPct val="100000"/>
              <a:defRPr sz="5400"/>
            </a:lvl3pPr>
            <a:lvl4pPr algn="ctr">
              <a:spcBef>
                <a:spcPts val="0"/>
              </a:spcBef>
              <a:buSzPct val="100000"/>
              <a:defRPr sz="5400"/>
            </a:lvl4pPr>
            <a:lvl5pPr algn="ctr">
              <a:spcBef>
                <a:spcPts val="0"/>
              </a:spcBef>
              <a:buSzPct val="100000"/>
              <a:defRPr sz="5400"/>
            </a:lvl5pPr>
            <a:lvl6pPr algn="ctr">
              <a:spcBef>
                <a:spcPts val="0"/>
              </a:spcBef>
              <a:buSzPct val="100000"/>
              <a:defRPr sz="5400"/>
            </a:lvl6pPr>
            <a:lvl7pPr algn="ctr">
              <a:spcBef>
                <a:spcPts val="0"/>
              </a:spcBef>
              <a:buSzPct val="100000"/>
              <a:defRPr sz="5400"/>
            </a:lvl7pPr>
            <a:lvl8pPr algn="ctr">
              <a:spcBef>
                <a:spcPts val="0"/>
              </a:spcBef>
              <a:buSzPct val="100000"/>
              <a:defRPr sz="5400"/>
            </a:lvl8pPr>
            <a:lvl9pPr algn="ctr">
              <a:spcBef>
                <a:spcPts val="0"/>
              </a:spcBef>
              <a:buSzPct val="100000"/>
              <a:defRPr sz="5400"/>
            </a:lvl9pPr>
          </a:lstStyle>
          <a:p>
            <a:endParaRPr/>
          </a:p>
        </p:txBody>
      </p:sp>
      <p:sp>
        <p:nvSpPr>
          <p:cNvPr id="39" name="Shape 39"/>
          <p:cNvSpPr txBox="1">
            <a:spLocks noGrp="1"/>
          </p:cNvSpPr>
          <p:nvPr>
            <p:ph type="subTitle" idx="1"/>
          </p:nvPr>
        </p:nvSpPr>
        <p:spPr>
          <a:xfrm>
            <a:off x="265500" y="2845222"/>
            <a:ext cx="4045199" cy="1345500"/>
          </a:xfrm>
          <a:prstGeom prst="rect">
            <a:avLst/>
          </a:prstGeom>
        </p:spPr>
        <p:txBody>
          <a:bodyPr lIns="91425" tIns="91425" rIns="91425" bIns="91425" anchor="t" anchorCtr="0"/>
          <a:lstStyle>
            <a:lvl1pPr algn="ctr">
              <a:lnSpc>
                <a:spcPct val="100000"/>
              </a:lnSpc>
              <a:spcBef>
                <a:spcPts val="0"/>
              </a:spcBef>
              <a:spcAft>
                <a:spcPts val="0"/>
              </a:spcAft>
              <a:buNone/>
              <a:defRPr/>
            </a:lvl1pPr>
            <a:lvl2pPr algn="ctr">
              <a:lnSpc>
                <a:spcPct val="100000"/>
              </a:lnSpc>
              <a:spcBef>
                <a:spcPts val="0"/>
              </a:spcBef>
              <a:spcAft>
                <a:spcPts val="0"/>
              </a:spcAft>
              <a:buSzPct val="100000"/>
              <a:buNone/>
              <a:defRPr sz="1800"/>
            </a:lvl2pPr>
            <a:lvl3pPr algn="ctr">
              <a:lnSpc>
                <a:spcPct val="100000"/>
              </a:lnSpc>
              <a:spcBef>
                <a:spcPts val="0"/>
              </a:spcBef>
              <a:spcAft>
                <a:spcPts val="0"/>
              </a:spcAft>
              <a:buSzPct val="100000"/>
              <a:buNone/>
              <a:defRPr sz="1800"/>
            </a:lvl3pPr>
            <a:lvl4pPr algn="ctr">
              <a:lnSpc>
                <a:spcPct val="100000"/>
              </a:lnSpc>
              <a:spcBef>
                <a:spcPts val="0"/>
              </a:spcBef>
              <a:spcAft>
                <a:spcPts val="0"/>
              </a:spcAft>
              <a:buSzPct val="100000"/>
              <a:buNone/>
              <a:defRPr sz="1800"/>
            </a:lvl4pPr>
            <a:lvl5pPr algn="ctr">
              <a:lnSpc>
                <a:spcPct val="100000"/>
              </a:lnSpc>
              <a:spcBef>
                <a:spcPts val="0"/>
              </a:spcBef>
              <a:spcAft>
                <a:spcPts val="0"/>
              </a:spcAft>
              <a:buSzPct val="100000"/>
              <a:buNone/>
              <a:defRPr sz="1800"/>
            </a:lvl5pPr>
            <a:lvl6pPr algn="ctr">
              <a:lnSpc>
                <a:spcPct val="100000"/>
              </a:lnSpc>
              <a:spcBef>
                <a:spcPts val="0"/>
              </a:spcBef>
              <a:spcAft>
                <a:spcPts val="0"/>
              </a:spcAft>
              <a:buSzPct val="100000"/>
              <a:buNone/>
              <a:defRPr sz="1800"/>
            </a:lvl6pPr>
            <a:lvl7pPr algn="ctr">
              <a:lnSpc>
                <a:spcPct val="100000"/>
              </a:lnSpc>
              <a:spcBef>
                <a:spcPts val="0"/>
              </a:spcBef>
              <a:spcAft>
                <a:spcPts val="0"/>
              </a:spcAft>
              <a:buSzPct val="100000"/>
              <a:buNone/>
              <a:defRPr sz="1800"/>
            </a:lvl7pPr>
            <a:lvl8pPr algn="ctr">
              <a:lnSpc>
                <a:spcPct val="100000"/>
              </a:lnSpc>
              <a:spcBef>
                <a:spcPts val="0"/>
              </a:spcBef>
              <a:spcAft>
                <a:spcPts val="0"/>
              </a:spcAft>
              <a:buSzPct val="100000"/>
              <a:buNone/>
              <a:defRPr sz="1800"/>
            </a:lvl8pPr>
            <a:lvl9pPr algn="ctr">
              <a:lnSpc>
                <a:spcPct val="100000"/>
              </a:lnSpc>
              <a:spcBef>
                <a:spcPts val="0"/>
              </a:spcBef>
              <a:spcAft>
                <a:spcPts val="0"/>
              </a:spcAft>
              <a:buSzPct val="100000"/>
              <a:buNone/>
              <a:defRPr sz="1800"/>
            </a:lvl9pPr>
          </a:lstStyle>
          <a:p>
            <a:endParaRPr/>
          </a:p>
        </p:txBody>
      </p:sp>
      <p:sp>
        <p:nvSpPr>
          <p:cNvPr id="40" name="Shape 40"/>
          <p:cNvSpPr txBox="1">
            <a:spLocks noGrp="1"/>
          </p:cNvSpPr>
          <p:nvPr>
            <p:ph type="body" idx="2"/>
          </p:nvPr>
        </p:nvSpPr>
        <p:spPr>
          <a:xfrm>
            <a:off x="4939500" y="724200"/>
            <a:ext cx="3837000" cy="3695099"/>
          </a:xfrm>
          <a:prstGeom prst="rect">
            <a:avLst/>
          </a:prstGeom>
        </p:spPr>
        <p:txBody>
          <a:bodyPr lIns="91425" tIns="91425" rIns="91425" bIns="91425" anchor="ctr" anchorCtr="0"/>
          <a:lstStyle>
            <a:lvl1pPr>
              <a:spcBef>
                <a:spcPts val="0"/>
              </a:spcBef>
              <a:buClr>
                <a:schemeClr val="accent1"/>
              </a:buClr>
              <a:defRPr>
                <a:solidFill>
                  <a:schemeClr val="accent1"/>
                </a:solidFill>
              </a:defRPr>
            </a:lvl1pPr>
            <a:lvl2pPr>
              <a:spcBef>
                <a:spcPts val="0"/>
              </a:spcBef>
              <a:buClr>
                <a:schemeClr val="accent1"/>
              </a:buClr>
              <a:defRPr>
                <a:solidFill>
                  <a:schemeClr val="accent1"/>
                </a:solidFill>
              </a:defRPr>
            </a:lvl2pPr>
            <a:lvl3pPr>
              <a:spcBef>
                <a:spcPts val="0"/>
              </a:spcBef>
              <a:buClr>
                <a:schemeClr val="accent1"/>
              </a:buClr>
              <a:defRPr>
                <a:solidFill>
                  <a:schemeClr val="accent1"/>
                </a:solidFill>
              </a:defRPr>
            </a:lvl3pPr>
            <a:lvl4pPr>
              <a:spcBef>
                <a:spcPts val="0"/>
              </a:spcBef>
              <a:buClr>
                <a:schemeClr val="accent1"/>
              </a:buClr>
              <a:defRPr>
                <a:solidFill>
                  <a:schemeClr val="accent1"/>
                </a:solidFill>
              </a:defRPr>
            </a:lvl4pPr>
            <a:lvl5pPr>
              <a:spcBef>
                <a:spcPts val="0"/>
              </a:spcBef>
              <a:buClr>
                <a:schemeClr val="accent1"/>
              </a:buClr>
              <a:defRPr>
                <a:solidFill>
                  <a:schemeClr val="accent1"/>
                </a:solidFill>
              </a:defRPr>
            </a:lvl5pPr>
            <a:lvl6pPr>
              <a:spcBef>
                <a:spcPts val="0"/>
              </a:spcBef>
              <a:buClr>
                <a:schemeClr val="accent1"/>
              </a:buClr>
              <a:defRPr>
                <a:solidFill>
                  <a:schemeClr val="accent1"/>
                </a:solidFill>
              </a:defRPr>
            </a:lvl6pPr>
            <a:lvl7pPr>
              <a:spcBef>
                <a:spcPts val="0"/>
              </a:spcBef>
              <a:buClr>
                <a:schemeClr val="accent1"/>
              </a:buClr>
              <a:defRPr>
                <a:solidFill>
                  <a:schemeClr val="accent1"/>
                </a:solidFill>
              </a:defRPr>
            </a:lvl7pPr>
            <a:lvl8pPr>
              <a:spcBef>
                <a:spcPts val="0"/>
              </a:spcBef>
              <a:buClr>
                <a:schemeClr val="accent1"/>
              </a:buClr>
              <a:defRPr>
                <a:solidFill>
                  <a:schemeClr val="accent1"/>
                </a:solidFill>
              </a:defRPr>
            </a:lvl8pPr>
            <a:lvl9pPr>
              <a:spcBef>
                <a:spcPts val="0"/>
              </a:spcBef>
              <a:buClr>
                <a:schemeClr val="accent1"/>
              </a:buClr>
              <a:defRPr>
                <a:solidFill>
                  <a:schemeClr val="accent1"/>
                </a:solidFill>
              </a:defRPr>
            </a:lvl9pPr>
          </a:lstStyle>
          <a:p>
            <a:endParaRPr/>
          </a:p>
        </p:txBody>
      </p:sp>
      <p:sp>
        <p:nvSpPr>
          <p:cNvPr id="41" name="Shape 4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pPr>
                <a:spcBef>
                  <a:spcPts val="0"/>
                </a:spcBef>
                <a:buNone/>
              </a:pPr>
              <a:t>‹#›</a:t>
            </a:fld>
            <a:endParaRPr lang="en"/>
          </a:p>
        </p:txBody>
      </p:sp>
    </p:spTree>
  </p:cSld>
  <p:clrMapOvr>
    <a:masterClrMapping/>
  </p:clrMapOvr>
  <p:transition advClick="0"/>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2"/>
        <p:cNvGrpSpPr/>
        <p:nvPr/>
      </p:nvGrpSpPr>
      <p:grpSpPr>
        <a:xfrm>
          <a:off x="0" y="0"/>
          <a:ext cx="0" cy="0"/>
          <a:chOff x="0" y="0"/>
          <a:chExt cx="0" cy="0"/>
        </a:xfrm>
      </p:grpSpPr>
      <p:sp>
        <p:nvSpPr>
          <p:cNvPr id="43" name="Shape 43"/>
          <p:cNvSpPr txBox="1">
            <a:spLocks noGrp="1"/>
          </p:cNvSpPr>
          <p:nvPr>
            <p:ph type="body" idx="1"/>
          </p:nvPr>
        </p:nvSpPr>
        <p:spPr>
          <a:xfrm>
            <a:off x="319500" y="4230575"/>
            <a:ext cx="5998800" cy="598799"/>
          </a:xfrm>
          <a:prstGeom prst="rect">
            <a:avLst/>
          </a:prstGeom>
        </p:spPr>
        <p:txBody>
          <a:bodyPr lIns="91425" tIns="91425" rIns="91425" bIns="91425" anchor="ctr" anchorCtr="0"/>
          <a:lstStyle>
            <a:lvl1pPr>
              <a:lnSpc>
                <a:spcPct val="100000"/>
              </a:lnSpc>
              <a:spcBef>
                <a:spcPts val="0"/>
              </a:spcBef>
              <a:spcAft>
                <a:spcPts val="0"/>
              </a:spcAft>
              <a:buClr>
                <a:schemeClr val="accent1"/>
              </a:buClr>
              <a:buSzPct val="100000"/>
              <a:buFont typeface="Amatic SC"/>
              <a:buNone/>
              <a:defRPr sz="2400" b="1">
                <a:solidFill>
                  <a:schemeClr val="accent1"/>
                </a:solidFill>
                <a:latin typeface="Amatic SC"/>
                <a:ea typeface="Amatic SC"/>
                <a:cs typeface="Amatic SC"/>
                <a:sym typeface="Amatic SC"/>
              </a:defRPr>
            </a:lvl1pPr>
          </a:lstStyle>
          <a:p>
            <a:endParaRPr/>
          </a:p>
        </p:txBody>
      </p:sp>
      <p:sp>
        <p:nvSpPr>
          <p:cNvPr id="44" name="Shape 4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pPr>
                <a:spcBef>
                  <a:spcPts val="0"/>
                </a:spcBef>
                <a:buNone/>
              </a:pPr>
              <a:t>‹#›</a:t>
            </a:fld>
            <a:endParaRPr lang="en"/>
          </a:p>
        </p:txBody>
      </p:sp>
    </p:spTree>
  </p:cSld>
  <p:clrMapOvr>
    <a:masterClrMapping/>
  </p:clrMapOvr>
  <p:transition advClick="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311700" y="292850"/>
            <a:ext cx="8520599" cy="800999"/>
          </a:xfrm>
          <a:prstGeom prst="rect">
            <a:avLst/>
          </a:prstGeom>
          <a:noFill/>
          <a:ln>
            <a:noFill/>
          </a:ln>
        </p:spPr>
        <p:txBody>
          <a:bodyPr lIns="91425" tIns="91425" rIns="91425" bIns="91425" anchor="t" anchorCtr="0"/>
          <a:lstStyle>
            <a:lvl1pPr>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1pPr>
            <a:lvl2pPr>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2pPr>
            <a:lvl3pPr>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3pPr>
            <a:lvl4pPr>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4pPr>
            <a:lvl5pPr>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5pPr>
            <a:lvl6pPr>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6pPr>
            <a:lvl7pPr>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7pPr>
            <a:lvl8pPr>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8pPr>
            <a:lvl9pPr>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9pPr>
          </a:lstStyle>
          <a:p>
            <a:endParaRPr/>
          </a:p>
        </p:txBody>
      </p:sp>
      <p:sp>
        <p:nvSpPr>
          <p:cNvPr id="6" name="Shape 6"/>
          <p:cNvSpPr txBox="1">
            <a:spLocks noGrp="1"/>
          </p:cNvSpPr>
          <p:nvPr>
            <p:ph type="body" idx="1"/>
          </p:nvPr>
        </p:nvSpPr>
        <p:spPr>
          <a:xfrm>
            <a:off x="311700" y="1228675"/>
            <a:ext cx="8520599" cy="3340199"/>
          </a:xfrm>
          <a:prstGeom prst="rect">
            <a:avLst/>
          </a:prstGeom>
          <a:noFill/>
          <a:ln>
            <a:noFill/>
          </a:ln>
        </p:spPr>
        <p:txBody>
          <a:bodyPr lIns="91425" tIns="91425" rIns="91425" bIns="91425" anchor="t" anchorCtr="0"/>
          <a:lstStyle>
            <a:lvl1pPr>
              <a:lnSpc>
                <a:spcPct val="115000"/>
              </a:lnSpc>
              <a:spcBef>
                <a:spcPts val="0"/>
              </a:spcBef>
              <a:spcAft>
                <a:spcPts val="1600"/>
              </a:spcAft>
              <a:buClr>
                <a:schemeClr val="dk2"/>
              </a:buClr>
              <a:buSzPct val="100000"/>
              <a:buFont typeface="Source Code Pro"/>
              <a:defRPr sz="1800">
                <a:solidFill>
                  <a:schemeClr val="dk2"/>
                </a:solidFill>
                <a:latin typeface="Source Code Pro"/>
                <a:ea typeface="Source Code Pro"/>
                <a:cs typeface="Source Code Pro"/>
                <a:sym typeface="Source Code Pro"/>
              </a:defRPr>
            </a:lvl1pPr>
            <a:lvl2pPr>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2pPr>
            <a:lvl3pPr>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3pPr>
            <a:lvl4pPr>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4pPr>
            <a:lvl5pPr>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5pPr>
            <a:lvl6pPr>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6pPr>
            <a:lvl7pPr>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7pPr>
            <a:lvl8pPr>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8pPr>
            <a:lvl9pPr>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9pPr>
          </a:lstStyle>
          <a:p>
            <a:endParaRPr/>
          </a:p>
        </p:txBody>
      </p:sp>
      <p:sp>
        <p:nvSpPr>
          <p:cNvPr id="7" name="Shape 7"/>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algn="r">
              <a:spcBef>
                <a:spcPts val="0"/>
              </a:spcBef>
              <a:buNone/>
            </a:pPr>
            <a:fld id="{00000000-1234-1234-1234-123412341234}" type="slidenum">
              <a:rPr lang="en" sz="1000">
                <a:solidFill>
                  <a:schemeClr val="accent1"/>
                </a:solidFill>
                <a:latin typeface="Source Code Pro"/>
                <a:ea typeface="Source Code Pro"/>
                <a:cs typeface="Source Code Pro"/>
                <a:sym typeface="Source Code Pro"/>
              </a:rPr>
              <a:pPr algn="r">
                <a:spcBef>
                  <a:spcPts val="0"/>
                </a:spcBef>
                <a:buNone/>
              </a:pPr>
              <a:t>‹#›</a:t>
            </a:fld>
            <a:endParaRPr lang="en" sz="1000">
              <a:solidFill>
                <a:schemeClr val="accent1"/>
              </a:solidFill>
              <a:latin typeface="Source Code Pro"/>
              <a:ea typeface="Source Code Pro"/>
              <a:cs typeface="Source Code Pro"/>
              <a:sym typeface="Source Code Pr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advClick="0"/>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35.jpeg"/></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9.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41.jpeg"/></Relationships>
</file>

<file path=ppt/slides/_rels/slide41.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hyperlink" Target="https://www.google.co.in/search?tbo=p&amp;tbm=bks&amp;q=inauthor:%22Rafael+C+Gonzalez%22" TargetMode="External"/><Relationship Id="rId2" Type="http://schemas.openxmlformats.org/officeDocument/2006/relationships/notesSlide" Target="../notesSlides/notesSlide44.xml"/><Relationship Id="rId1" Type="http://schemas.openxmlformats.org/officeDocument/2006/relationships/slideLayout" Target="../slideLayouts/slideLayout11.xml"/><Relationship Id="rId4" Type="http://schemas.openxmlformats.org/officeDocument/2006/relationships/hyperlink" Target="http://www.springer.com/978-81-322-1906-4"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image" Target="../media/image42.gi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ctrTitle"/>
          </p:nvPr>
        </p:nvSpPr>
        <p:spPr>
          <a:xfrm>
            <a:off x="311700" y="392150"/>
            <a:ext cx="8520599" cy="2690399"/>
          </a:xfrm>
          <a:prstGeom prst="rect">
            <a:avLst/>
          </a:prstGeom>
        </p:spPr>
        <p:txBody>
          <a:bodyPr lIns="91425" tIns="91425" rIns="91425" bIns="91425" anchor="ctr" anchorCtr="0">
            <a:noAutofit/>
          </a:bodyPr>
          <a:lstStyle/>
          <a:p>
            <a:pPr rtl="0">
              <a:spcBef>
                <a:spcPts val="0"/>
              </a:spcBef>
              <a:spcAft>
                <a:spcPts val="1000"/>
              </a:spcAft>
              <a:buNone/>
            </a:pPr>
            <a:endParaRPr sz="3600">
              <a:solidFill>
                <a:srgbClr val="000000"/>
              </a:solidFill>
              <a:latin typeface="Times New Roman"/>
              <a:ea typeface="Times New Roman"/>
              <a:cs typeface="Times New Roman"/>
              <a:sym typeface="Times New Roman"/>
            </a:endParaRPr>
          </a:p>
          <a:p>
            <a:pPr rtl="0">
              <a:spcBef>
                <a:spcPts val="0"/>
              </a:spcBef>
              <a:spcAft>
                <a:spcPts val="1000"/>
              </a:spcAft>
              <a:buNone/>
            </a:pPr>
            <a:r>
              <a:rPr lang="en" sz="3600" dirty="0">
                <a:solidFill>
                  <a:srgbClr val="000000"/>
                </a:solidFill>
                <a:latin typeface="Times New Roman"/>
                <a:ea typeface="Times New Roman"/>
                <a:cs typeface="Times New Roman"/>
                <a:sym typeface="Times New Roman"/>
              </a:rPr>
              <a:t>‘Information extraction from </a:t>
            </a:r>
          </a:p>
          <a:p>
            <a:pPr rtl="0">
              <a:spcBef>
                <a:spcPts val="0"/>
              </a:spcBef>
              <a:spcAft>
                <a:spcPts val="1000"/>
              </a:spcAft>
              <a:buNone/>
            </a:pPr>
            <a:r>
              <a:rPr lang="en" sz="3600" dirty="0">
                <a:solidFill>
                  <a:srgbClr val="000000"/>
                </a:solidFill>
                <a:latin typeface="Times New Roman"/>
                <a:ea typeface="Times New Roman"/>
                <a:cs typeface="Times New Roman"/>
                <a:sym typeface="Times New Roman"/>
              </a:rPr>
              <a:t>ancient epigraphs </a:t>
            </a:r>
          </a:p>
          <a:p>
            <a:pPr lvl="0" rtl="0">
              <a:spcBef>
                <a:spcPts val="0"/>
              </a:spcBef>
              <a:spcAft>
                <a:spcPts val="1000"/>
              </a:spcAft>
              <a:buNone/>
            </a:pPr>
            <a:r>
              <a:rPr lang="en" sz="3600" dirty="0">
                <a:solidFill>
                  <a:srgbClr val="000000"/>
                </a:solidFill>
                <a:latin typeface="Times New Roman"/>
                <a:ea typeface="Times New Roman"/>
                <a:cs typeface="Times New Roman"/>
                <a:sym typeface="Times New Roman"/>
              </a:rPr>
              <a:t>using </a:t>
            </a:r>
          </a:p>
          <a:p>
            <a:pPr lvl="0" rtl="0">
              <a:spcBef>
                <a:spcPts val="0"/>
              </a:spcBef>
              <a:spcAft>
                <a:spcPts val="1000"/>
              </a:spcAft>
              <a:buNone/>
            </a:pPr>
            <a:r>
              <a:rPr lang="en" sz="3600" dirty="0">
                <a:solidFill>
                  <a:srgbClr val="000000"/>
                </a:solidFill>
                <a:latin typeface="Times New Roman"/>
                <a:ea typeface="Times New Roman"/>
                <a:cs typeface="Times New Roman"/>
                <a:sym typeface="Times New Roman"/>
              </a:rPr>
              <a:t>Digital image processing’  </a:t>
            </a:r>
          </a:p>
          <a:p>
            <a:pPr>
              <a:spcBef>
                <a:spcPts val="0"/>
              </a:spcBef>
              <a:buNone/>
            </a:pPr>
            <a:endParaRPr sz="3600"/>
          </a:p>
        </p:txBody>
      </p:sp>
      <p:sp>
        <p:nvSpPr>
          <p:cNvPr id="53" name="Shape 53"/>
          <p:cNvSpPr txBox="1">
            <a:spLocks noGrp="1"/>
          </p:cNvSpPr>
          <p:nvPr>
            <p:ph type="subTitle" idx="1"/>
          </p:nvPr>
        </p:nvSpPr>
        <p:spPr>
          <a:xfrm>
            <a:off x="762000" y="3486150"/>
            <a:ext cx="8832300" cy="1276350"/>
          </a:xfrm>
          <a:prstGeom prst="rect">
            <a:avLst/>
          </a:prstGeom>
        </p:spPr>
        <p:txBody>
          <a:bodyPr lIns="91425" tIns="91425" rIns="91425" bIns="91425" anchor="ctr" anchorCtr="0">
            <a:noAutofit/>
          </a:bodyPr>
          <a:lstStyle/>
          <a:p>
            <a:pPr algn="r" rtl="0">
              <a:spcBef>
                <a:spcPts val="0"/>
              </a:spcBef>
              <a:buNone/>
            </a:pPr>
            <a:r>
              <a:rPr lang="en" dirty="0"/>
              <a:t>By:								</a:t>
            </a:r>
          </a:p>
          <a:p>
            <a:pPr algn="r" rtl="0">
              <a:spcBef>
                <a:spcPts val="0"/>
              </a:spcBef>
              <a:buNone/>
            </a:pPr>
            <a:r>
              <a:rPr lang="en" u="sng" dirty="0" smtClean="0"/>
              <a:t>Anisha </a:t>
            </a:r>
            <a:r>
              <a:rPr lang="en" u="sng" dirty="0"/>
              <a:t>Suri</a:t>
            </a:r>
            <a:r>
              <a:rPr lang="en" dirty="0"/>
              <a:t>				</a:t>
            </a:r>
            <a:r>
              <a:rPr lang="en" u="sng" dirty="0"/>
              <a:t> </a:t>
            </a:r>
            <a:endParaRPr lang="en" u="sng" dirty="0" smtClean="0"/>
          </a:p>
          <a:p>
            <a:pPr algn="r" rtl="0">
              <a:spcBef>
                <a:spcPts val="0"/>
              </a:spcBef>
              <a:buNone/>
            </a:pPr>
            <a:r>
              <a:rPr lang="en" u="sng" dirty="0" smtClean="0"/>
              <a:t>Maitreyi Gupta</a:t>
            </a:r>
            <a:r>
              <a:rPr lang="en" dirty="0" smtClean="0"/>
              <a:t>			</a:t>
            </a:r>
          </a:p>
          <a:p>
            <a:pPr algn="r" rtl="0">
              <a:spcBef>
                <a:spcPts val="0"/>
              </a:spcBef>
              <a:buNone/>
            </a:pPr>
            <a:r>
              <a:rPr lang="en" u="sng" dirty="0" smtClean="0"/>
              <a:t>Tanya Adlakha</a:t>
            </a:r>
            <a:r>
              <a:rPr lang="en" dirty="0" smtClean="0"/>
              <a:t>			 </a:t>
            </a:r>
          </a:p>
          <a:p>
            <a:pPr rtl="0">
              <a:spcBef>
                <a:spcPts val="0"/>
              </a:spcBef>
              <a:buNone/>
            </a:pPr>
            <a:r>
              <a:rPr lang="en" dirty="0" smtClean="0"/>
              <a:t>             </a:t>
            </a:r>
            <a:r>
              <a:rPr lang="en" dirty="0" smtClean="0"/>
              <a:t>	</a:t>
            </a:r>
            <a:r>
              <a:rPr lang="en" dirty="0" smtClean="0"/>
              <a:t>         </a:t>
            </a:r>
            <a:r>
              <a:rPr lang="en" dirty="0" smtClean="0"/>
              <a:t>B.Tech</a:t>
            </a:r>
            <a:r>
              <a:rPr lang="en" dirty="0" smtClean="0"/>
              <a:t>. ECE 7th Sem	</a:t>
            </a:r>
          </a:p>
          <a:p>
            <a:pPr algn="r">
              <a:spcBef>
                <a:spcPts val="0"/>
              </a:spcBef>
              <a:buNone/>
            </a:pPr>
            <a:endParaRPr lang="en" dirty="0" smtClean="0"/>
          </a:p>
        </p:txBody>
      </p:sp>
    </p:spTree>
  </p:cSld>
  <p:clrMapOvr>
    <a:masterClrMapping/>
  </p:clrMapOvr>
  <p:transition advClick="0"/>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p:nvPr/>
        </p:nvSpPr>
        <p:spPr>
          <a:xfrm>
            <a:off x="427725" y="352875"/>
            <a:ext cx="7891799" cy="801900"/>
          </a:xfrm>
          <a:prstGeom prst="rect">
            <a:avLst/>
          </a:prstGeom>
          <a:noFill/>
          <a:ln>
            <a:noFill/>
          </a:ln>
        </p:spPr>
        <p:txBody>
          <a:bodyPr lIns="91425" tIns="91425" rIns="91425" bIns="91425" anchor="ctr" anchorCtr="0">
            <a:noAutofit/>
          </a:bodyPr>
          <a:lstStyle/>
          <a:p>
            <a:pPr marL="0" marR="0" indent="0" algn="l" rtl="0">
              <a:lnSpc>
                <a:spcPct val="100000"/>
              </a:lnSpc>
              <a:spcBef>
                <a:spcPts val="0"/>
              </a:spcBef>
              <a:spcAft>
                <a:spcPts val="0"/>
              </a:spcAft>
              <a:buNone/>
            </a:pPr>
            <a:r>
              <a:rPr lang="en" sz="3600" b="1">
                <a:solidFill>
                  <a:schemeClr val="accent1"/>
                </a:solidFill>
                <a:latin typeface="Times New Roman"/>
                <a:ea typeface="Times New Roman"/>
                <a:cs typeface="Times New Roman"/>
                <a:sym typeface="Times New Roman"/>
              </a:rPr>
              <a:t>PROPOSED ARCHITECTURE:</a:t>
            </a:r>
          </a:p>
          <a:p>
            <a:pPr marL="0" marR="0" indent="0" algn="l" rtl="0">
              <a:lnSpc>
                <a:spcPct val="100000"/>
              </a:lnSpc>
              <a:spcBef>
                <a:spcPts val="0"/>
              </a:spcBef>
              <a:spcAft>
                <a:spcPts val="0"/>
              </a:spcAft>
              <a:buNone/>
            </a:pPr>
            <a:endParaRPr/>
          </a:p>
        </p:txBody>
      </p:sp>
      <p:sp>
        <p:nvSpPr>
          <p:cNvPr id="124" name="Shape 124"/>
          <p:cNvSpPr/>
          <p:nvPr/>
        </p:nvSpPr>
        <p:spPr>
          <a:xfrm>
            <a:off x="427725" y="1652100"/>
            <a:ext cx="1507800" cy="1518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5" name="Shape 125"/>
          <p:cNvSpPr txBox="1"/>
          <p:nvPr/>
        </p:nvSpPr>
        <p:spPr>
          <a:xfrm>
            <a:off x="427725" y="1652100"/>
            <a:ext cx="1507800" cy="1518600"/>
          </a:xfrm>
          <a:prstGeom prst="rect">
            <a:avLst/>
          </a:prstGeom>
          <a:noFill/>
          <a:ln>
            <a:noFill/>
          </a:ln>
        </p:spPr>
        <p:txBody>
          <a:bodyPr lIns="91425" tIns="91425" rIns="91425" bIns="91425" anchor="ctr" anchorCtr="0">
            <a:noAutofit/>
          </a:bodyPr>
          <a:lstStyle/>
          <a:p>
            <a:pPr lvl="0" algn="ctr" rtl="0">
              <a:spcBef>
                <a:spcPts val="0"/>
              </a:spcBef>
              <a:buNone/>
            </a:pPr>
            <a:r>
              <a:rPr lang="en" sz="1800"/>
              <a:t>Input :</a:t>
            </a:r>
          </a:p>
          <a:p>
            <a:pPr lvl="0" algn="ctr" rtl="0">
              <a:spcBef>
                <a:spcPts val="0"/>
              </a:spcBef>
              <a:buNone/>
            </a:pPr>
            <a:r>
              <a:rPr lang="en" sz="1800"/>
              <a:t>Ancient </a:t>
            </a:r>
          </a:p>
          <a:p>
            <a:pPr lvl="0" algn="ctr" rtl="0">
              <a:spcBef>
                <a:spcPts val="0"/>
              </a:spcBef>
              <a:buNone/>
            </a:pPr>
            <a:r>
              <a:rPr lang="en" sz="1800"/>
              <a:t>Epigraphical</a:t>
            </a:r>
          </a:p>
          <a:p>
            <a:pPr lvl="0" algn="ctr" rtl="0">
              <a:spcBef>
                <a:spcPts val="0"/>
              </a:spcBef>
              <a:buNone/>
            </a:pPr>
            <a:r>
              <a:rPr lang="en" sz="1800"/>
              <a:t>image</a:t>
            </a:r>
          </a:p>
        </p:txBody>
      </p:sp>
      <p:sp>
        <p:nvSpPr>
          <p:cNvPr id="126" name="Shape 126"/>
          <p:cNvSpPr/>
          <p:nvPr/>
        </p:nvSpPr>
        <p:spPr>
          <a:xfrm>
            <a:off x="2519412" y="1684200"/>
            <a:ext cx="2522099" cy="1454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rtl="0">
              <a:spcBef>
                <a:spcPts val="0"/>
              </a:spcBef>
              <a:buNone/>
            </a:pPr>
            <a:r>
              <a:rPr lang="en" sz="1800"/>
              <a:t>Gaussian Blurring</a:t>
            </a:r>
          </a:p>
          <a:p>
            <a:pPr algn="ctr" rtl="0">
              <a:spcBef>
                <a:spcPts val="0"/>
              </a:spcBef>
              <a:buNone/>
            </a:pPr>
            <a:r>
              <a:rPr lang="en" sz="1800"/>
              <a:t>Window Size:[3X3] </a:t>
            </a:r>
          </a:p>
          <a:p>
            <a:pPr algn="l" rtl="0">
              <a:spcBef>
                <a:spcPts val="0"/>
              </a:spcBef>
              <a:buNone/>
            </a:pPr>
            <a:r>
              <a:rPr lang="en" sz="1800"/>
              <a:t>Standard Deviation:0.7</a:t>
            </a:r>
          </a:p>
        </p:txBody>
      </p:sp>
      <p:sp>
        <p:nvSpPr>
          <p:cNvPr id="127" name="Shape 127"/>
          <p:cNvSpPr/>
          <p:nvPr/>
        </p:nvSpPr>
        <p:spPr>
          <a:xfrm>
            <a:off x="5705912" y="1700250"/>
            <a:ext cx="1613999" cy="14222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rtl="0">
              <a:spcBef>
                <a:spcPts val="0"/>
              </a:spcBef>
              <a:buNone/>
            </a:pPr>
            <a:r>
              <a:rPr lang="en" sz="1800"/>
              <a:t>Binarization</a:t>
            </a:r>
          </a:p>
          <a:p>
            <a:pPr algn="ctr" rtl="0">
              <a:spcBef>
                <a:spcPts val="0"/>
              </a:spcBef>
              <a:buNone/>
            </a:pPr>
            <a:r>
              <a:rPr lang="en" sz="1800"/>
              <a:t>Using Otsu’s Method</a:t>
            </a:r>
          </a:p>
        </p:txBody>
      </p:sp>
      <p:sp>
        <p:nvSpPr>
          <p:cNvPr id="128" name="Shape 128"/>
          <p:cNvSpPr/>
          <p:nvPr/>
        </p:nvSpPr>
        <p:spPr>
          <a:xfrm>
            <a:off x="5706125" y="3673475"/>
            <a:ext cx="1613999" cy="14222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9" name="Shape 129"/>
          <p:cNvSpPr txBox="1"/>
          <p:nvPr/>
        </p:nvSpPr>
        <p:spPr>
          <a:xfrm>
            <a:off x="5759225" y="3668025"/>
            <a:ext cx="1507800" cy="1368899"/>
          </a:xfrm>
          <a:prstGeom prst="rect">
            <a:avLst/>
          </a:prstGeom>
          <a:noFill/>
          <a:ln>
            <a:noFill/>
          </a:ln>
        </p:spPr>
        <p:txBody>
          <a:bodyPr lIns="91425" tIns="91425" rIns="91425" bIns="91425" anchor="t" anchorCtr="0">
            <a:noAutofit/>
          </a:bodyPr>
          <a:lstStyle/>
          <a:p>
            <a:pPr algn="ctr" rtl="0">
              <a:spcBef>
                <a:spcPts val="0"/>
              </a:spcBef>
              <a:buNone/>
            </a:pPr>
            <a:r>
              <a:rPr lang="en" sz="1800"/>
              <a:t>Post Processing</a:t>
            </a:r>
          </a:p>
          <a:p>
            <a:pPr lvl="0" algn="ctr" rtl="0">
              <a:spcBef>
                <a:spcPts val="0"/>
              </a:spcBef>
              <a:buNone/>
            </a:pPr>
            <a:r>
              <a:rPr lang="en" sz="1800"/>
              <a:t>By Applying Erosion  </a:t>
            </a:r>
          </a:p>
        </p:txBody>
      </p:sp>
      <p:sp>
        <p:nvSpPr>
          <p:cNvPr id="130" name="Shape 130"/>
          <p:cNvSpPr/>
          <p:nvPr/>
        </p:nvSpPr>
        <p:spPr>
          <a:xfrm>
            <a:off x="3354450" y="3668025"/>
            <a:ext cx="1688399" cy="13688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rtl="0">
              <a:spcBef>
                <a:spcPts val="0"/>
              </a:spcBef>
              <a:buNone/>
            </a:pPr>
            <a:r>
              <a:rPr lang="en" sz="1800"/>
              <a:t>Output Binary Image</a:t>
            </a:r>
          </a:p>
        </p:txBody>
      </p:sp>
      <p:sp>
        <p:nvSpPr>
          <p:cNvPr id="131" name="Shape 131"/>
          <p:cNvSpPr/>
          <p:nvPr/>
        </p:nvSpPr>
        <p:spPr>
          <a:xfrm>
            <a:off x="1935525" y="2315100"/>
            <a:ext cx="583800" cy="192599"/>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2" name="Shape 132"/>
          <p:cNvSpPr/>
          <p:nvPr/>
        </p:nvSpPr>
        <p:spPr>
          <a:xfrm>
            <a:off x="5041625" y="2315100"/>
            <a:ext cx="664199" cy="192599"/>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133" name="Shape 133"/>
          <p:cNvSpPr/>
          <p:nvPr/>
        </p:nvSpPr>
        <p:spPr>
          <a:xfrm>
            <a:off x="7320125" y="2315100"/>
            <a:ext cx="1507800" cy="2604600"/>
          </a:xfrm>
          <a:prstGeom prst="curvedLeftArrow">
            <a:avLst>
              <a:gd name="adj1" fmla="val 6395"/>
              <a:gd name="adj2" fmla="val 50000"/>
              <a:gd name="adj3" fmla="val 27743"/>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34" name="Shape 134"/>
          <p:cNvSpPr/>
          <p:nvPr/>
        </p:nvSpPr>
        <p:spPr>
          <a:xfrm>
            <a:off x="5041925" y="4288325"/>
            <a:ext cx="664199" cy="192599"/>
          </a:xfrm>
          <a:prstGeom prst="lef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fade">
                                      <p:cBhvr>
                                        <p:cTn id="7" dur="1000"/>
                                        <p:tgtEl>
                                          <p:spTgt spid="12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25"/>
                                        </p:tgtEl>
                                        <p:attrNameLst>
                                          <p:attrName>style.visibility</p:attrName>
                                        </p:attrNameLst>
                                      </p:cBhvr>
                                      <p:to>
                                        <p:strVal val="visible"/>
                                      </p:to>
                                    </p:set>
                                    <p:animEffect transition="in" filter="fade">
                                      <p:cBhvr>
                                        <p:cTn id="11" dur="1000"/>
                                        <p:tgtEl>
                                          <p:spTgt spid="125"/>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31"/>
                                        </p:tgtEl>
                                        <p:attrNameLst>
                                          <p:attrName>style.visibility</p:attrName>
                                        </p:attrNameLst>
                                      </p:cBhvr>
                                      <p:to>
                                        <p:strVal val="visible"/>
                                      </p:to>
                                    </p:set>
                                    <p:animEffect transition="in" filter="fade">
                                      <p:cBhvr>
                                        <p:cTn id="15" dur="1000"/>
                                        <p:tgtEl>
                                          <p:spTgt spid="131"/>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26"/>
                                        </p:tgtEl>
                                        <p:attrNameLst>
                                          <p:attrName>style.visibility</p:attrName>
                                        </p:attrNameLst>
                                      </p:cBhvr>
                                      <p:to>
                                        <p:strVal val="visible"/>
                                      </p:to>
                                    </p:set>
                                    <p:animEffect transition="in" filter="fade">
                                      <p:cBhvr>
                                        <p:cTn id="19" dur="1000"/>
                                        <p:tgtEl>
                                          <p:spTgt spid="126"/>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132"/>
                                        </p:tgtEl>
                                        <p:attrNameLst>
                                          <p:attrName>style.visibility</p:attrName>
                                        </p:attrNameLst>
                                      </p:cBhvr>
                                      <p:to>
                                        <p:strVal val="visible"/>
                                      </p:to>
                                    </p:set>
                                    <p:animEffect transition="in" filter="fade">
                                      <p:cBhvr>
                                        <p:cTn id="23" dur="1000"/>
                                        <p:tgtEl>
                                          <p:spTgt spid="132"/>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127"/>
                                        </p:tgtEl>
                                        <p:attrNameLst>
                                          <p:attrName>style.visibility</p:attrName>
                                        </p:attrNameLst>
                                      </p:cBhvr>
                                      <p:to>
                                        <p:strVal val="visible"/>
                                      </p:to>
                                    </p:set>
                                    <p:animEffect transition="in" filter="fade">
                                      <p:cBhvr>
                                        <p:cTn id="27" dur="2500"/>
                                        <p:tgtEl>
                                          <p:spTgt spid="127"/>
                                        </p:tgtEl>
                                      </p:cBhvr>
                                    </p:animEffect>
                                  </p:childTnLst>
                                </p:cTn>
                              </p:par>
                            </p:childTnLst>
                          </p:cTn>
                        </p:par>
                        <p:par>
                          <p:cTn id="28" fill="hold">
                            <p:stCondLst>
                              <p:cond delay="7500"/>
                            </p:stCondLst>
                            <p:childTnLst>
                              <p:par>
                                <p:cTn id="29" presetID="10" presetClass="entr" presetSubtype="0" fill="hold" nodeType="afterEffect">
                                  <p:stCondLst>
                                    <p:cond delay="0"/>
                                  </p:stCondLst>
                                  <p:childTnLst>
                                    <p:set>
                                      <p:cBhvr>
                                        <p:cTn id="30" dur="1" fill="hold">
                                          <p:stCondLst>
                                            <p:cond delay="0"/>
                                          </p:stCondLst>
                                        </p:cTn>
                                        <p:tgtEl>
                                          <p:spTgt spid="133"/>
                                        </p:tgtEl>
                                        <p:attrNameLst>
                                          <p:attrName>style.visibility</p:attrName>
                                        </p:attrNameLst>
                                      </p:cBhvr>
                                      <p:to>
                                        <p:strVal val="visible"/>
                                      </p:to>
                                    </p:set>
                                    <p:animEffect transition="in" filter="fade">
                                      <p:cBhvr>
                                        <p:cTn id="31" dur="1000"/>
                                        <p:tgtEl>
                                          <p:spTgt spid="133"/>
                                        </p:tgtEl>
                                      </p:cBhvr>
                                    </p:animEffect>
                                  </p:childTnLst>
                                </p:cTn>
                              </p:par>
                            </p:childTnLst>
                          </p:cTn>
                        </p:par>
                        <p:par>
                          <p:cTn id="32" fill="hold">
                            <p:stCondLst>
                              <p:cond delay="8500"/>
                            </p:stCondLst>
                            <p:childTnLst>
                              <p:par>
                                <p:cTn id="33" presetID="10" presetClass="entr" presetSubtype="0" fill="hold" nodeType="afterEffect">
                                  <p:stCondLst>
                                    <p:cond delay="0"/>
                                  </p:stCondLst>
                                  <p:childTnLst>
                                    <p:set>
                                      <p:cBhvr>
                                        <p:cTn id="34" dur="1" fill="hold">
                                          <p:stCondLst>
                                            <p:cond delay="0"/>
                                          </p:stCondLst>
                                        </p:cTn>
                                        <p:tgtEl>
                                          <p:spTgt spid="128"/>
                                        </p:tgtEl>
                                        <p:attrNameLst>
                                          <p:attrName>style.visibility</p:attrName>
                                        </p:attrNameLst>
                                      </p:cBhvr>
                                      <p:to>
                                        <p:strVal val="visible"/>
                                      </p:to>
                                    </p:set>
                                    <p:animEffect transition="in" filter="fade">
                                      <p:cBhvr>
                                        <p:cTn id="35" dur="1000"/>
                                        <p:tgtEl>
                                          <p:spTgt spid="128"/>
                                        </p:tgtEl>
                                      </p:cBhvr>
                                    </p:animEffect>
                                  </p:childTnLst>
                                </p:cTn>
                              </p:par>
                            </p:childTnLst>
                          </p:cTn>
                        </p:par>
                        <p:par>
                          <p:cTn id="36" fill="hold">
                            <p:stCondLst>
                              <p:cond delay="9500"/>
                            </p:stCondLst>
                            <p:childTnLst>
                              <p:par>
                                <p:cTn id="37" presetID="10" presetClass="entr" presetSubtype="0" fill="hold" nodeType="afterEffect">
                                  <p:stCondLst>
                                    <p:cond delay="0"/>
                                  </p:stCondLst>
                                  <p:childTnLst>
                                    <p:set>
                                      <p:cBhvr>
                                        <p:cTn id="38" dur="1" fill="hold">
                                          <p:stCondLst>
                                            <p:cond delay="0"/>
                                          </p:stCondLst>
                                        </p:cTn>
                                        <p:tgtEl>
                                          <p:spTgt spid="129"/>
                                        </p:tgtEl>
                                        <p:attrNameLst>
                                          <p:attrName>style.visibility</p:attrName>
                                        </p:attrNameLst>
                                      </p:cBhvr>
                                      <p:to>
                                        <p:strVal val="visible"/>
                                      </p:to>
                                    </p:set>
                                    <p:animEffect transition="in" filter="fade">
                                      <p:cBhvr>
                                        <p:cTn id="39" dur="1000"/>
                                        <p:tgtEl>
                                          <p:spTgt spid="129"/>
                                        </p:tgtEl>
                                      </p:cBhvr>
                                    </p:animEffect>
                                  </p:childTnLst>
                                </p:cTn>
                              </p:par>
                              <p:par>
                                <p:cTn id="40" presetID="10" presetClass="entr" presetSubtype="0" fill="hold" nodeType="withEffect">
                                  <p:stCondLst>
                                    <p:cond delay="0"/>
                                  </p:stCondLst>
                                  <p:childTnLst>
                                    <p:set>
                                      <p:cBhvr>
                                        <p:cTn id="41" dur="1" fill="hold">
                                          <p:stCondLst>
                                            <p:cond delay="0"/>
                                          </p:stCondLst>
                                        </p:cTn>
                                        <p:tgtEl>
                                          <p:spTgt spid="134"/>
                                        </p:tgtEl>
                                        <p:attrNameLst>
                                          <p:attrName>style.visibility</p:attrName>
                                        </p:attrNameLst>
                                      </p:cBhvr>
                                      <p:to>
                                        <p:strVal val="visible"/>
                                      </p:to>
                                    </p:set>
                                    <p:animEffect transition="in" filter="fade">
                                      <p:cBhvr>
                                        <p:cTn id="42" dur="1000"/>
                                        <p:tgtEl>
                                          <p:spTgt spid="134"/>
                                        </p:tgtEl>
                                      </p:cBhvr>
                                    </p:animEffect>
                                  </p:childTnLst>
                                </p:cTn>
                              </p:par>
                            </p:childTnLst>
                          </p:cTn>
                        </p:par>
                        <p:par>
                          <p:cTn id="43" fill="hold">
                            <p:stCondLst>
                              <p:cond delay="10500"/>
                            </p:stCondLst>
                            <p:childTnLst>
                              <p:par>
                                <p:cTn id="44" presetID="10" presetClass="entr" presetSubtype="0" fill="hold" nodeType="afterEffect">
                                  <p:stCondLst>
                                    <p:cond delay="0"/>
                                  </p:stCondLst>
                                  <p:childTnLst>
                                    <p:set>
                                      <p:cBhvr>
                                        <p:cTn id="45" dur="1" fill="hold">
                                          <p:stCondLst>
                                            <p:cond delay="0"/>
                                          </p:stCondLst>
                                        </p:cTn>
                                        <p:tgtEl>
                                          <p:spTgt spid="130"/>
                                        </p:tgtEl>
                                        <p:attrNameLst>
                                          <p:attrName>style.visibility</p:attrName>
                                        </p:attrNameLst>
                                      </p:cBhvr>
                                      <p:to>
                                        <p:strVal val="visible"/>
                                      </p:to>
                                    </p:set>
                                    <p:animEffect transition="in" filter="fade">
                                      <p:cBhvr>
                                        <p:cTn id="46" dur="10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p:nvPr/>
        </p:nvSpPr>
        <p:spPr>
          <a:xfrm>
            <a:off x="541650" y="1559600"/>
            <a:ext cx="8327399" cy="3749399"/>
          </a:xfrm>
          <a:prstGeom prst="rect">
            <a:avLst/>
          </a:prstGeom>
          <a:noFill/>
          <a:ln>
            <a:noFill/>
          </a:ln>
        </p:spPr>
        <p:txBody>
          <a:bodyPr lIns="91425" tIns="91425" rIns="91425" bIns="91425" anchor="ctr" anchorCtr="0">
            <a:noAutofit/>
          </a:bodyPr>
          <a:lstStyle/>
          <a:p>
            <a:pPr marL="0" marR="0" lvl="0" indent="0" algn="just" rtl="0">
              <a:lnSpc>
                <a:spcPct val="100000"/>
              </a:lnSpc>
              <a:spcBef>
                <a:spcPts val="0"/>
              </a:spcBef>
              <a:spcAft>
                <a:spcPts val="1000"/>
              </a:spcAft>
              <a:buNone/>
            </a:pPr>
            <a:r>
              <a:rPr lang="en" sz="1800" b="1" u="sng">
                <a:latin typeface="Times New Roman"/>
                <a:ea typeface="Times New Roman"/>
                <a:cs typeface="Times New Roman"/>
                <a:sym typeface="Times New Roman"/>
              </a:rPr>
              <a:t>The steps towards Preprocessing of Ancient Epigraphs are as follows:</a:t>
            </a:r>
          </a:p>
          <a:p>
            <a:pPr lvl="0" rtl="0">
              <a:spcBef>
                <a:spcPts val="0"/>
              </a:spcBef>
              <a:buNone/>
            </a:pPr>
            <a:endParaRPr sz="1800"/>
          </a:p>
          <a:p>
            <a:pPr marL="0" marR="0" lvl="0" indent="0" algn="just" rtl="0">
              <a:lnSpc>
                <a:spcPct val="100000"/>
              </a:lnSpc>
              <a:spcBef>
                <a:spcPts val="0"/>
              </a:spcBef>
              <a:spcAft>
                <a:spcPts val="1000"/>
              </a:spcAft>
              <a:buNone/>
            </a:pPr>
            <a:r>
              <a:rPr lang="en" sz="1800" b="1">
                <a:latin typeface="Times New Roman"/>
                <a:ea typeface="Times New Roman"/>
                <a:cs typeface="Times New Roman"/>
                <a:sym typeface="Times New Roman"/>
              </a:rPr>
              <a:t>Step 1: [Read Image]:</a:t>
            </a:r>
            <a:r>
              <a:rPr lang="en" sz="1800">
                <a:latin typeface="Times New Roman"/>
                <a:ea typeface="Times New Roman"/>
                <a:cs typeface="Times New Roman"/>
                <a:sym typeface="Times New Roman"/>
              </a:rPr>
              <a:t> Read epigraphical image selected as input.</a:t>
            </a:r>
          </a:p>
          <a:p>
            <a:pPr marL="0" marR="0" lvl="0" indent="0" algn="just" rtl="0">
              <a:lnSpc>
                <a:spcPct val="100000"/>
              </a:lnSpc>
              <a:spcBef>
                <a:spcPts val="0"/>
              </a:spcBef>
              <a:spcAft>
                <a:spcPts val="1000"/>
              </a:spcAft>
              <a:buNone/>
            </a:pPr>
            <a:r>
              <a:rPr lang="en" sz="1800" b="1">
                <a:latin typeface="Times New Roman"/>
                <a:ea typeface="Times New Roman"/>
                <a:cs typeface="Times New Roman"/>
                <a:sym typeface="Times New Roman"/>
              </a:rPr>
              <a:t>Step 2: [Gray Conversion]:</a:t>
            </a:r>
            <a:r>
              <a:rPr lang="en" sz="1800">
                <a:latin typeface="Times New Roman"/>
                <a:ea typeface="Times New Roman"/>
                <a:cs typeface="Times New Roman"/>
                <a:sym typeface="Times New Roman"/>
              </a:rPr>
              <a:t> The input image is converted into gray scale image.</a:t>
            </a:r>
          </a:p>
          <a:p>
            <a:pPr marL="0" marR="0" lvl="0" indent="0" algn="just" rtl="0">
              <a:lnSpc>
                <a:spcPct val="100000"/>
              </a:lnSpc>
              <a:spcBef>
                <a:spcPts val="0"/>
              </a:spcBef>
              <a:spcAft>
                <a:spcPts val="1000"/>
              </a:spcAft>
              <a:buNone/>
            </a:pPr>
            <a:r>
              <a:rPr lang="en" sz="1800" b="1">
                <a:latin typeface="Times New Roman"/>
                <a:ea typeface="Times New Roman"/>
                <a:cs typeface="Times New Roman"/>
                <a:sym typeface="Times New Roman"/>
              </a:rPr>
              <a:t>Step 3: [Enhancement]:</a:t>
            </a:r>
            <a:r>
              <a:rPr lang="en" sz="1800">
                <a:latin typeface="Times New Roman"/>
                <a:ea typeface="Times New Roman"/>
                <a:cs typeface="Times New Roman"/>
                <a:sym typeface="Times New Roman"/>
              </a:rPr>
              <a:t> The input ancient epigraph of poor quality and varying amount of degradation is enhanced using any of the following filtering methods, designed and implemented with different mask sizes, depending whether smoothing or sharpening is the requirement, for better human perception.</a:t>
            </a:r>
          </a:p>
          <a:p>
            <a:pPr marL="0" marR="0" lvl="0" indent="0" algn="just" rtl="0">
              <a:lnSpc>
                <a:spcPct val="100000"/>
              </a:lnSpc>
              <a:spcBef>
                <a:spcPts val="0"/>
              </a:spcBef>
              <a:spcAft>
                <a:spcPts val="1000"/>
              </a:spcAft>
              <a:buNone/>
            </a:pPr>
            <a:r>
              <a:rPr lang="en" sz="1800" b="1">
                <a:latin typeface="Times New Roman"/>
                <a:ea typeface="Times New Roman"/>
                <a:cs typeface="Times New Roman"/>
                <a:sym typeface="Times New Roman"/>
              </a:rPr>
              <a:t>Step 4: [Binarize]:</a:t>
            </a:r>
            <a:r>
              <a:rPr lang="en" sz="1800">
                <a:latin typeface="Times New Roman"/>
                <a:ea typeface="Times New Roman"/>
                <a:cs typeface="Times New Roman"/>
                <a:sym typeface="Times New Roman"/>
              </a:rPr>
              <a:t> A threshold is determined for the conversion. The grayscale image is then converted to binary image consisting of ones and zeros.</a:t>
            </a:r>
          </a:p>
          <a:p>
            <a:pPr marL="0" marR="0" lvl="0" indent="0" algn="just" rtl="0">
              <a:lnSpc>
                <a:spcPct val="100000"/>
              </a:lnSpc>
              <a:spcBef>
                <a:spcPts val="0"/>
              </a:spcBef>
              <a:spcAft>
                <a:spcPts val="1000"/>
              </a:spcAft>
              <a:buNone/>
            </a:pPr>
            <a:r>
              <a:rPr lang="en" sz="1800" b="1">
                <a:latin typeface="Times New Roman"/>
                <a:ea typeface="Times New Roman"/>
                <a:cs typeface="Times New Roman"/>
                <a:sym typeface="Times New Roman"/>
              </a:rPr>
              <a:t>Step 5: [Display] :</a:t>
            </a:r>
            <a:r>
              <a:rPr lang="en"/>
              <a:t> </a:t>
            </a:r>
            <a:r>
              <a:rPr lang="en" sz="1800">
                <a:latin typeface="Times New Roman"/>
                <a:ea typeface="Times New Roman"/>
                <a:cs typeface="Times New Roman"/>
                <a:sym typeface="Times New Roman"/>
              </a:rPr>
              <a:t>The enhanced binary image is displayed.</a:t>
            </a:r>
          </a:p>
          <a:p>
            <a:pPr marL="0" marR="0" lvl="0" indent="0" algn="just" rtl="0">
              <a:lnSpc>
                <a:spcPct val="100000"/>
              </a:lnSpc>
              <a:spcBef>
                <a:spcPts val="0"/>
              </a:spcBef>
              <a:spcAft>
                <a:spcPts val="1000"/>
              </a:spcAft>
              <a:buNone/>
            </a:pPr>
            <a:endParaRPr sz="1800">
              <a:latin typeface="Times New Roman"/>
              <a:ea typeface="Times New Roman"/>
              <a:cs typeface="Times New Roman"/>
              <a:sym typeface="Times New Roman"/>
            </a:endParaRPr>
          </a:p>
          <a:p>
            <a:pPr marL="0" marR="0" lvl="0" indent="0" algn="just" rtl="0">
              <a:lnSpc>
                <a:spcPct val="100000"/>
              </a:lnSpc>
              <a:spcBef>
                <a:spcPts val="0"/>
              </a:spcBef>
              <a:spcAft>
                <a:spcPts val="1000"/>
              </a:spcAft>
              <a:buNone/>
            </a:pPr>
            <a:endParaRPr sz="1800">
              <a:latin typeface="Times New Roman"/>
              <a:ea typeface="Times New Roman"/>
              <a:cs typeface="Times New Roman"/>
              <a:sym typeface="Times New Roman"/>
            </a:endParaRPr>
          </a:p>
          <a:p>
            <a:pPr marL="0" marR="0" lvl="0" indent="0" algn="just" rtl="0">
              <a:lnSpc>
                <a:spcPct val="100000"/>
              </a:lnSpc>
              <a:spcBef>
                <a:spcPts val="0"/>
              </a:spcBef>
              <a:spcAft>
                <a:spcPts val="1000"/>
              </a:spcAft>
              <a:buNone/>
            </a:pPr>
            <a:endParaRPr sz="1800">
              <a:latin typeface="Times New Roman"/>
              <a:ea typeface="Times New Roman"/>
              <a:cs typeface="Times New Roman"/>
              <a:sym typeface="Times New Roman"/>
            </a:endParaRPr>
          </a:p>
          <a:p>
            <a:pPr marL="0" marR="0" lvl="0" indent="0" algn="just" rtl="0">
              <a:lnSpc>
                <a:spcPct val="100000"/>
              </a:lnSpc>
              <a:spcBef>
                <a:spcPts val="0"/>
              </a:spcBef>
              <a:spcAft>
                <a:spcPts val="1000"/>
              </a:spcAft>
              <a:buNone/>
            </a:pPr>
            <a:endParaRPr sz="1800">
              <a:latin typeface="Times New Roman"/>
              <a:ea typeface="Times New Roman"/>
              <a:cs typeface="Times New Roman"/>
              <a:sym typeface="Times New Roman"/>
            </a:endParaRPr>
          </a:p>
          <a:p>
            <a:pPr lvl="0" rtl="0">
              <a:spcBef>
                <a:spcPts val="0"/>
              </a:spcBef>
              <a:buNone/>
            </a:pPr>
            <a:endParaRPr/>
          </a:p>
          <a:p>
            <a:pPr lvl="0" rtl="0">
              <a:spcBef>
                <a:spcPts val="0"/>
              </a:spcBef>
              <a:buNone/>
            </a:pPr>
            <a:endParaRPr/>
          </a:p>
        </p:txBody>
      </p:sp>
    </p:spTree>
  </p:cSld>
  <p:clrMapOvr>
    <a:masterClrMapping/>
  </p:clrMapOvr>
  <p:transition advClick="0"/>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311700" y="292850"/>
            <a:ext cx="8520599" cy="800999"/>
          </a:xfrm>
          <a:prstGeom prst="rect">
            <a:avLst/>
          </a:prstGeom>
        </p:spPr>
        <p:txBody>
          <a:bodyPr lIns="91425" tIns="91425" rIns="91425" bIns="91425" anchor="t" anchorCtr="0">
            <a:noAutofit/>
          </a:bodyPr>
          <a:lstStyle/>
          <a:p>
            <a:pPr marL="0" marR="0" indent="0" algn="ctr" rtl="0">
              <a:lnSpc>
                <a:spcPct val="100000"/>
              </a:lnSpc>
              <a:spcBef>
                <a:spcPts val="0"/>
              </a:spcBef>
              <a:spcAft>
                <a:spcPts val="0"/>
              </a:spcAft>
              <a:buNone/>
            </a:pPr>
            <a:r>
              <a:rPr lang="en" sz="3600">
                <a:latin typeface="Times New Roman"/>
                <a:ea typeface="Times New Roman"/>
                <a:cs typeface="Times New Roman"/>
                <a:sym typeface="Times New Roman"/>
              </a:rPr>
              <a:t>Test Image 1</a:t>
            </a:r>
          </a:p>
        </p:txBody>
      </p:sp>
      <p:sp>
        <p:nvSpPr>
          <p:cNvPr id="145" name="Shape 145"/>
          <p:cNvSpPr txBox="1">
            <a:spLocks noGrp="1"/>
          </p:cNvSpPr>
          <p:nvPr>
            <p:ph type="body" idx="1"/>
          </p:nvPr>
        </p:nvSpPr>
        <p:spPr>
          <a:xfrm>
            <a:off x="117625" y="1158175"/>
            <a:ext cx="7440899" cy="3549299"/>
          </a:xfrm>
          <a:prstGeom prst="rect">
            <a:avLst/>
          </a:prstGeom>
        </p:spPr>
        <p:txBody>
          <a:bodyPr lIns="91425" tIns="91425" rIns="91425" bIns="91425" anchor="t" anchorCtr="0">
            <a:noAutofit/>
          </a:bodyPr>
          <a:lstStyle/>
          <a:p>
            <a:pPr marL="0" marR="0" lvl="0" indent="0" algn="just" rtl="0">
              <a:lnSpc>
                <a:spcPct val="100000"/>
              </a:lnSpc>
              <a:spcBef>
                <a:spcPts val="0"/>
              </a:spcBef>
              <a:spcAft>
                <a:spcPts val="1000"/>
              </a:spcAft>
              <a:buNone/>
            </a:pPr>
            <a:r>
              <a:rPr lang="en" sz="1600" b="1" dirty="0">
                <a:solidFill>
                  <a:srgbClr val="000000"/>
                </a:solidFill>
                <a:latin typeface="Times New Roman"/>
                <a:ea typeface="Times New Roman"/>
                <a:cs typeface="Times New Roman"/>
                <a:sym typeface="Times New Roman"/>
              </a:rPr>
              <a:t>Type of file:</a:t>
            </a:r>
            <a:r>
              <a:rPr lang="en" sz="1600" dirty="0">
                <a:solidFill>
                  <a:srgbClr val="000000"/>
                </a:solidFill>
                <a:latin typeface="Times New Roman"/>
                <a:ea typeface="Times New Roman"/>
                <a:cs typeface="Times New Roman"/>
                <a:sym typeface="Times New Roman"/>
              </a:rPr>
              <a:t> 	JPG File (.jpg)</a:t>
            </a:r>
          </a:p>
          <a:p>
            <a:pPr marL="0" marR="0" lvl="0" indent="0" algn="just" rtl="0">
              <a:lnSpc>
                <a:spcPct val="100000"/>
              </a:lnSpc>
              <a:spcBef>
                <a:spcPts val="0"/>
              </a:spcBef>
              <a:spcAft>
                <a:spcPts val="1000"/>
              </a:spcAft>
              <a:buNone/>
            </a:pPr>
            <a:r>
              <a:rPr lang="en" sz="1600" b="1" dirty="0">
                <a:solidFill>
                  <a:srgbClr val="000000"/>
                </a:solidFill>
                <a:latin typeface="Times New Roman"/>
                <a:ea typeface="Times New Roman"/>
                <a:cs typeface="Times New Roman"/>
                <a:sym typeface="Times New Roman"/>
              </a:rPr>
              <a:t>Size:</a:t>
            </a:r>
            <a:r>
              <a:rPr lang="en" sz="1600" dirty="0">
                <a:solidFill>
                  <a:srgbClr val="000000"/>
                </a:solidFill>
                <a:latin typeface="Times New Roman"/>
                <a:ea typeface="Times New Roman"/>
                <a:cs typeface="Times New Roman"/>
                <a:sym typeface="Times New Roman"/>
              </a:rPr>
              <a:t> 		434,111 bytes</a:t>
            </a:r>
          </a:p>
          <a:p>
            <a:pPr marL="0" marR="0" lvl="0" indent="0" algn="just" rtl="0">
              <a:lnSpc>
                <a:spcPct val="100000"/>
              </a:lnSpc>
              <a:spcBef>
                <a:spcPts val="0"/>
              </a:spcBef>
              <a:spcAft>
                <a:spcPts val="1000"/>
              </a:spcAft>
              <a:buNone/>
            </a:pPr>
            <a:r>
              <a:rPr lang="en" sz="1600" b="1" dirty="0">
                <a:solidFill>
                  <a:srgbClr val="000000"/>
                </a:solidFill>
                <a:latin typeface="Times New Roman"/>
                <a:ea typeface="Times New Roman"/>
                <a:cs typeface="Times New Roman"/>
                <a:sym typeface="Times New Roman"/>
              </a:rPr>
              <a:t>Dimensions:</a:t>
            </a:r>
            <a:r>
              <a:rPr lang="en" sz="1600" dirty="0">
                <a:solidFill>
                  <a:srgbClr val="000000"/>
                </a:solidFill>
                <a:latin typeface="Times New Roman"/>
                <a:ea typeface="Times New Roman"/>
                <a:cs typeface="Times New Roman"/>
                <a:sym typeface="Times New Roman"/>
              </a:rPr>
              <a:t> 	450x600</a:t>
            </a:r>
          </a:p>
          <a:p>
            <a:pPr marL="0" marR="0" lvl="0" indent="0" algn="just" rtl="0">
              <a:lnSpc>
                <a:spcPct val="100000"/>
              </a:lnSpc>
              <a:spcBef>
                <a:spcPts val="0"/>
              </a:spcBef>
              <a:spcAft>
                <a:spcPts val="1000"/>
              </a:spcAft>
              <a:buNone/>
            </a:pPr>
            <a:r>
              <a:rPr lang="en" sz="1600" b="1" dirty="0">
                <a:solidFill>
                  <a:srgbClr val="000000"/>
                </a:solidFill>
                <a:latin typeface="Times New Roman"/>
                <a:ea typeface="Times New Roman"/>
                <a:cs typeface="Times New Roman"/>
                <a:sym typeface="Times New Roman"/>
              </a:rPr>
              <a:t>Bit depth: 	</a:t>
            </a:r>
            <a:r>
              <a:rPr lang="en" sz="1600" dirty="0">
                <a:solidFill>
                  <a:srgbClr val="000000"/>
                </a:solidFill>
                <a:latin typeface="Times New Roman"/>
                <a:ea typeface="Times New Roman"/>
                <a:cs typeface="Times New Roman"/>
                <a:sym typeface="Times New Roman"/>
              </a:rPr>
              <a:t>24</a:t>
            </a:r>
          </a:p>
          <a:p>
            <a:pPr>
              <a:lnSpc>
                <a:spcPct val="100000"/>
              </a:lnSpc>
              <a:spcAft>
                <a:spcPts val="1000"/>
              </a:spcAft>
            </a:pPr>
            <a:r>
              <a:rPr lang="en" sz="1600" b="1" dirty="0">
                <a:solidFill>
                  <a:srgbClr val="000000"/>
                </a:solidFill>
                <a:latin typeface="Times New Roman"/>
                <a:ea typeface="Times New Roman"/>
                <a:cs typeface="Times New Roman"/>
                <a:sym typeface="Times New Roman"/>
              </a:rPr>
              <a:t>Source:		</a:t>
            </a:r>
            <a:r>
              <a:rPr lang="en" sz="1600" dirty="0">
                <a:solidFill>
                  <a:srgbClr val="000000"/>
                </a:solidFill>
                <a:latin typeface="Times New Roman"/>
                <a:ea typeface="Times New Roman"/>
                <a:cs typeface="Times New Roman"/>
                <a:sym typeface="Times New Roman"/>
              </a:rPr>
              <a:t>Epigraph Situated </a:t>
            </a:r>
            <a:r>
              <a:rPr lang="en" sz="1600" dirty="0" smtClean="0">
                <a:solidFill>
                  <a:srgbClr val="000000"/>
                </a:solidFill>
                <a:latin typeface="Times New Roman"/>
                <a:ea typeface="Times New Roman"/>
                <a:cs typeface="Times New Roman"/>
                <a:sym typeface="Times New Roman"/>
              </a:rPr>
              <a:t> on a</a:t>
            </a:r>
            <a:r>
              <a:rPr lang="en" sz="1600" b="1" dirty="0" smtClean="0">
                <a:solidFill>
                  <a:srgbClr val="000000"/>
                </a:solidFill>
                <a:latin typeface="Times New Roman"/>
                <a:ea typeface="Times New Roman"/>
                <a:cs typeface="Times New Roman"/>
                <a:sym typeface="Times New Roman"/>
              </a:rPr>
              <a:t> </a:t>
            </a:r>
            <a:endParaRPr lang="en" sz="1600" dirty="0">
              <a:solidFill>
                <a:srgbClr val="000000"/>
              </a:solidFill>
              <a:latin typeface="Times New Roman"/>
              <a:ea typeface="Times New Roman"/>
              <a:cs typeface="Times New Roman"/>
              <a:sym typeface="Times New Roman"/>
            </a:endParaRPr>
          </a:p>
          <a:p>
            <a:pPr marL="914400" marR="0" indent="0" algn="l" rtl="0">
              <a:lnSpc>
                <a:spcPct val="100000"/>
              </a:lnSpc>
              <a:spcBef>
                <a:spcPts val="0"/>
              </a:spcBef>
              <a:spcAft>
                <a:spcPts val="1000"/>
              </a:spcAft>
              <a:buNone/>
            </a:pPr>
            <a:r>
              <a:rPr lang="en" sz="1600" dirty="0" smtClean="0">
                <a:solidFill>
                  <a:srgbClr val="000000"/>
                </a:solidFill>
                <a:latin typeface="Times New Roman"/>
                <a:ea typeface="Times New Roman"/>
                <a:cs typeface="Times New Roman"/>
                <a:sym typeface="Times New Roman"/>
              </a:rPr>
              <a:t>                  shrine </a:t>
            </a:r>
            <a:r>
              <a:rPr lang="en" sz="1600" dirty="0">
                <a:solidFill>
                  <a:srgbClr val="000000"/>
                </a:solidFill>
                <a:latin typeface="Times New Roman"/>
                <a:ea typeface="Times New Roman"/>
                <a:cs typeface="Times New Roman"/>
                <a:sym typeface="Times New Roman"/>
              </a:rPr>
              <a:t>in Tirumukkudal</a:t>
            </a:r>
          </a:p>
          <a:p>
            <a:pPr marL="914400" marR="0" indent="457200" algn="l" rtl="0">
              <a:lnSpc>
                <a:spcPct val="100000"/>
              </a:lnSpc>
              <a:spcBef>
                <a:spcPts val="0"/>
              </a:spcBef>
              <a:spcAft>
                <a:spcPts val="1000"/>
              </a:spcAft>
              <a:buNone/>
            </a:pPr>
            <a:r>
              <a:rPr lang="en" sz="1600" dirty="0" smtClean="0">
                <a:solidFill>
                  <a:srgbClr val="000000"/>
                </a:solidFill>
                <a:latin typeface="Times New Roman"/>
                <a:ea typeface="Times New Roman"/>
                <a:cs typeface="Times New Roman"/>
                <a:sym typeface="Times New Roman"/>
              </a:rPr>
              <a:t>	near </a:t>
            </a:r>
            <a:r>
              <a:rPr lang="en" sz="1600" dirty="0">
                <a:solidFill>
                  <a:srgbClr val="000000"/>
                </a:solidFill>
                <a:latin typeface="Times New Roman"/>
                <a:ea typeface="Times New Roman"/>
                <a:cs typeface="Times New Roman"/>
                <a:sym typeface="Times New Roman"/>
              </a:rPr>
              <a:t>Kanchipuram</a:t>
            </a:r>
          </a:p>
          <a:p>
            <a:pPr marL="914400" marR="0" indent="457200" algn="l" rtl="0">
              <a:lnSpc>
                <a:spcPct val="100000"/>
              </a:lnSpc>
              <a:spcBef>
                <a:spcPts val="0"/>
              </a:spcBef>
              <a:spcAft>
                <a:spcPts val="1000"/>
              </a:spcAft>
              <a:buNone/>
            </a:pPr>
            <a:endParaRPr sz="1600">
              <a:solidFill>
                <a:srgbClr val="000000"/>
              </a:solidFill>
              <a:latin typeface="Times New Roman"/>
              <a:ea typeface="Times New Roman"/>
              <a:cs typeface="Times New Roman"/>
              <a:sym typeface="Times New Roman"/>
            </a:endParaRPr>
          </a:p>
          <a:p>
            <a:pPr marL="914400" marR="0" indent="457200" algn="l" rtl="0">
              <a:lnSpc>
                <a:spcPct val="100000"/>
              </a:lnSpc>
              <a:spcBef>
                <a:spcPts val="0"/>
              </a:spcBef>
              <a:spcAft>
                <a:spcPts val="1000"/>
              </a:spcAft>
              <a:buNone/>
            </a:pPr>
            <a:endParaRPr sz="1600">
              <a:solidFill>
                <a:srgbClr val="000000"/>
              </a:solidFill>
              <a:latin typeface="Times New Roman"/>
              <a:ea typeface="Times New Roman"/>
              <a:cs typeface="Times New Roman"/>
              <a:sym typeface="Times New Roman"/>
            </a:endParaRPr>
          </a:p>
        </p:txBody>
      </p:sp>
      <p:pic>
        <p:nvPicPr>
          <p:cNvPr id="146" name="Shape 146"/>
          <p:cNvPicPr preferRelativeResize="0"/>
          <p:nvPr/>
        </p:nvPicPr>
        <p:blipFill>
          <a:blip r:embed="rId3">
            <a:alphaModFix/>
          </a:blip>
          <a:stretch>
            <a:fillRect/>
          </a:stretch>
        </p:blipFill>
        <p:spPr>
          <a:xfrm>
            <a:off x="4038650" y="1158187"/>
            <a:ext cx="4793650" cy="3549375"/>
          </a:xfrm>
          <a:prstGeom prst="rect">
            <a:avLst/>
          </a:prstGeom>
          <a:noFill/>
          <a:ln>
            <a:noFill/>
          </a:ln>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1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311700" y="292850"/>
            <a:ext cx="8520599" cy="800999"/>
          </a:xfrm>
          <a:prstGeom prst="rect">
            <a:avLst/>
          </a:prstGeom>
        </p:spPr>
        <p:txBody>
          <a:bodyPr lIns="91425" tIns="91425" rIns="91425" bIns="91425" anchor="t" anchorCtr="0">
            <a:noAutofit/>
          </a:bodyPr>
          <a:lstStyle/>
          <a:p>
            <a:pPr marL="0" marR="0" lvl="0" indent="0" algn="ctr" rtl="0">
              <a:lnSpc>
                <a:spcPct val="100000"/>
              </a:lnSpc>
              <a:spcBef>
                <a:spcPts val="0"/>
              </a:spcBef>
              <a:spcAft>
                <a:spcPts val="0"/>
              </a:spcAft>
              <a:buNone/>
            </a:pPr>
            <a:r>
              <a:rPr lang="en" sz="3600">
                <a:latin typeface="Times New Roman"/>
                <a:ea typeface="Times New Roman"/>
                <a:cs typeface="Times New Roman"/>
                <a:sym typeface="Times New Roman"/>
              </a:rPr>
              <a:t>Test Image 2</a:t>
            </a:r>
          </a:p>
        </p:txBody>
      </p:sp>
      <p:sp>
        <p:nvSpPr>
          <p:cNvPr id="152" name="Shape 152"/>
          <p:cNvSpPr txBox="1">
            <a:spLocks noGrp="1"/>
          </p:cNvSpPr>
          <p:nvPr>
            <p:ph type="body" idx="1"/>
          </p:nvPr>
        </p:nvSpPr>
        <p:spPr>
          <a:xfrm>
            <a:off x="0" y="1158225"/>
            <a:ext cx="5913599" cy="3653100"/>
          </a:xfrm>
          <a:prstGeom prst="rect">
            <a:avLst/>
          </a:prstGeom>
        </p:spPr>
        <p:txBody>
          <a:bodyPr lIns="91425" tIns="91425" rIns="91425" bIns="91425" anchor="t" anchorCtr="0">
            <a:noAutofit/>
          </a:bodyPr>
          <a:lstStyle/>
          <a:p>
            <a:pPr marL="0" marR="0" lvl="0" indent="0" algn="just" rtl="0">
              <a:lnSpc>
                <a:spcPct val="100000"/>
              </a:lnSpc>
              <a:spcBef>
                <a:spcPts val="0"/>
              </a:spcBef>
              <a:spcAft>
                <a:spcPts val="1000"/>
              </a:spcAft>
              <a:buNone/>
            </a:pPr>
            <a:r>
              <a:rPr lang="en" sz="1600" b="1" dirty="0">
                <a:solidFill>
                  <a:srgbClr val="000000"/>
                </a:solidFill>
                <a:latin typeface="Times New Roman"/>
                <a:ea typeface="Times New Roman"/>
                <a:cs typeface="Times New Roman"/>
                <a:sym typeface="Times New Roman"/>
              </a:rPr>
              <a:t>Type of file:</a:t>
            </a:r>
            <a:r>
              <a:rPr lang="en" sz="1600" dirty="0">
                <a:solidFill>
                  <a:srgbClr val="000000"/>
                </a:solidFill>
                <a:latin typeface="Times New Roman"/>
                <a:ea typeface="Times New Roman"/>
                <a:cs typeface="Times New Roman"/>
                <a:sym typeface="Times New Roman"/>
              </a:rPr>
              <a:t> 	JPG File (.jpg)</a:t>
            </a:r>
          </a:p>
          <a:p>
            <a:pPr marL="0" marR="0" lvl="0" indent="0" algn="just" rtl="0">
              <a:lnSpc>
                <a:spcPct val="100000"/>
              </a:lnSpc>
              <a:spcBef>
                <a:spcPts val="0"/>
              </a:spcBef>
              <a:spcAft>
                <a:spcPts val="1000"/>
              </a:spcAft>
              <a:buNone/>
            </a:pPr>
            <a:r>
              <a:rPr lang="en" sz="1600" b="1" dirty="0">
                <a:solidFill>
                  <a:srgbClr val="000000"/>
                </a:solidFill>
                <a:latin typeface="Times New Roman"/>
                <a:ea typeface="Times New Roman"/>
                <a:cs typeface="Times New Roman"/>
                <a:sym typeface="Times New Roman"/>
              </a:rPr>
              <a:t>Size:</a:t>
            </a:r>
            <a:r>
              <a:rPr lang="en" sz="1600" dirty="0">
                <a:solidFill>
                  <a:srgbClr val="000000"/>
                </a:solidFill>
                <a:latin typeface="Times New Roman"/>
                <a:ea typeface="Times New Roman"/>
                <a:cs typeface="Times New Roman"/>
                <a:sym typeface="Times New Roman"/>
              </a:rPr>
              <a:t> 		</a:t>
            </a:r>
            <a:r>
              <a:rPr lang="en" sz="1400" dirty="0">
                <a:solidFill>
                  <a:srgbClr val="000000"/>
                </a:solidFill>
                <a:latin typeface="Arial"/>
                <a:ea typeface="Arial"/>
                <a:cs typeface="Arial"/>
                <a:sym typeface="Arial"/>
              </a:rPr>
              <a:t>237,491 bytes</a:t>
            </a:r>
          </a:p>
          <a:p>
            <a:pPr marL="0" marR="0" lvl="0" indent="0" algn="just" rtl="0">
              <a:lnSpc>
                <a:spcPct val="100000"/>
              </a:lnSpc>
              <a:spcBef>
                <a:spcPts val="0"/>
              </a:spcBef>
              <a:spcAft>
                <a:spcPts val="1000"/>
              </a:spcAft>
              <a:buNone/>
            </a:pPr>
            <a:r>
              <a:rPr lang="en" sz="1600" b="1" dirty="0">
                <a:solidFill>
                  <a:srgbClr val="000000"/>
                </a:solidFill>
                <a:latin typeface="Times New Roman"/>
                <a:ea typeface="Times New Roman"/>
                <a:cs typeface="Times New Roman"/>
                <a:sym typeface="Times New Roman"/>
              </a:rPr>
              <a:t>Dimensions:</a:t>
            </a:r>
            <a:r>
              <a:rPr lang="en" sz="1600" dirty="0">
                <a:solidFill>
                  <a:srgbClr val="000000"/>
                </a:solidFill>
                <a:latin typeface="Times New Roman"/>
                <a:ea typeface="Times New Roman"/>
                <a:cs typeface="Times New Roman"/>
                <a:sym typeface="Times New Roman"/>
              </a:rPr>
              <a:t> 	</a:t>
            </a:r>
            <a:r>
              <a:rPr lang="en" sz="1400" dirty="0">
                <a:solidFill>
                  <a:srgbClr val="000000"/>
                </a:solidFill>
                <a:latin typeface="Arial"/>
                <a:ea typeface="Arial"/>
                <a:cs typeface="Arial"/>
                <a:sym typeface="Arial"/>
              </a:rPr>
              <a:t>413x550</a:t>
            </a:r>
          </a:p>
          <a:p>
            <a:pPr marL="0" marR="0" lvl="0" indent="0" algn="just" rtl="0">
              <a:lnSpc>
                <a:spcPct val="100000"/>
              </a:lnSpc>
              <a:spcBef>
                <a:spcPts val="0"/>
              </a:spcBef>
              <a:spcAft>
                <a:spcPts val="1000"/>
              </a:spcAft>
              <a:buNone/>
            </a:pPr>
            <a:r>
              <a:rPr lang="en" sz="1600" b="1" dirty="0">
                <a:solidFill>
                  <a:srgbClr val="000000"/>
                </a:solidFill>
                <a:latin typeface="Times New Roman"/>
                <a:ea typeface="Times New Roman"/>
                <a:cs typeface="Times New Roman"/>
                <a:sym typeface="Times New Roman"/>
              </a:rPr>
              <a:t>Bit depth: 	</a:t>
            </a:r>
            <a:r>
              <a:rPr lang="en" sz="1600" dirty="0">
                <a:solidFill>
                  <a:srgbClr val="000000"/>
                </a:solidFill>
                <a:latin typeface="Times New Roman"/>
                <a:ea typeface="Times New Roman"/>
                <a:cs typeface="Times New Roman"/>
                <a:sym typeface="Times New Roman"/>
              </a:rPr>
              <a:t>24</a:t>
            </a:r>
          </a:p>
          <a:p>
            <a:pPr marL="0" marR="0" indent="0" algn="l" rtl="0">
              <a:lnSpc>
                <a:spcPct val="100000"/>
              </a:lnSpc>
              <a:spcBef>
                <a:spcPts val="0"/>
              </a:spcBef>
              <a:spcAft>
                <a:spcPts val="1000"/>
              </a:spcAft>
              <a:buNone/>
            </a:pPr>
            <a:r>
              <a:rPr lang="en" sz="1600" b="1" dirty="0">
                <a:solidFill>
                  <a:srgbClr val="000000"/>
                </a:solidFill>
                <a:latin typeface="Times New Roman"/>
                <a:ea typeface="Times New Roman"/>
                <a:cs typeface="Times New Roman"/>
                <a:sym typeface="Times New Roman"/>
              </a:rPr>
              <a:t>Source: 		</a:t>
            </a:r>
            <a:r>
              <a:rPr lang="en" sz="1400" dirty="0">
                <a:solidFill>
                  <a:srgbClr val="000000"/>
                </a:solidFill>
                <a:latin typeface="Arial"/>
                <a:ea typeface="Arial"/>
                <a:cs typeface="Arial"/>
                <a:sym typeface="Arial"/>
              </a:rPr>
              <a:t>Located in Tanjore </a:t>
            </a:r>
            <a:r>
              <a:rPr lang="en" sz="1400" dirty="0" smtClean="0">
                <a:solidFill>
                  <a:srgbClr val="000000"/>
                </a:solidFill>
                <a:latin typeface="Arial"/>
                <a:ea typeface="Arial"/>
                <a:cs typeface="Arial"/>
                <a:sym typeface="Arial"/>
              </a:rPr>
              <a:t>of</a:t>
            </a:r>
          </a:p>
          <a:p>
            <a:pPr marL="0" marR="0" indent="0" algn="l" rtl="0">
              <a:lnSpc>
                <a:spcPct val="100000"/>
              </a:lnSpc>
              <a:spcBef>
                <a:spcPts val="0"/>
              </a:spcBef>
              <a:spcAft>
                <a:spcPts val="1000"/>
              </a:spcAft>
              <a:buNone/>
            </a:pPr>
            <a:r>
              <a:rPr lang="en" sz="1400" dirty="0" smtClean="0">
                <a:solidFill>
                  <a:srgbClr val="000000"/>
                </a:solidFill>
                <a:latin typeface="Arial"/>
                <a:ea typeface="Arial"/>
                <a:cs typeface="Arial"/>
                <a:sym typeface="Arial"/>
              </a:rPr>
              <a:t> 		Tamil Nadu </a:t>
            </a:r>
            <a:r>
              <a:rPr lang="en" sz="1400" dirty="0">
                <a:solidFill>
                  <a:srgbClr val="000000"/>
                </a:solidFill>
                <a:latin typeface="Arial"/>
                <a:ea typeface="Arial"/>
                <a:cs typeface="Arial"/>
                <a:sym typeface="Arial"/>
              </a:rPr>
              <a:t>on </a:t>
            </a:r>
            <a:r>
              <a:rPr lang="en" sz="1400" dirty="0" smtClean="0">
                <a:solidFill>
                  <a:srgbClr val="000000"/>
                </a:solidFill>
                <a:latin typeface="Arial"/>
                <a:ea typeface="Arial"/>
                <a:cs typeface="Arial"/>
                <a:sym typeface="Arial"/>
              </a:rPr>
              <a:t>the</a:t>
            </a:r>
          </a:p>
          <a:p>
            <a:pPr marL="0" marR="0" indent="0" algn="l" rtl="0">
              <a:lnSpc>
                <a:spcPct val="100000"/>
              </a:lnSpc>
              <a:spcBef>
                <a:spcPts val="0"/>
              </a:spcBef>
              <a:spcAft>
                <a:spcPts val="1000"/>
              </a:spcAft>
              <a:buNone/>
            </a:pPr>
            <a:r>
              <a:rPr lang="en" sz="1400" dirty="0" smtClean="0">
                <a:solidFill>
                  <a:srgbClr val="000000"/>
                </a:solidFill>
                <a:latin typeface="Arial"/>
                <a:ea typeface="Arial"/>
                <a:cs typeface="Arial"/>
                <a:sym typeface="Arial"/>
              </a:rPr>
              <a:t> 		Kaveri River delta</a:t>
            </a:r>
            <a:r>
              <a:rPr lang="en" sz="1400" dirty="0">
                <a:solidFill>
                  <a:srgbClr val="000000"/>
                </a:solidFill>
                <a:latin typeface="Arial"/>
                <a:ea typeface="Arial"/>
                <a:cs typeface="Arial"/>
                <a:sym typeface="Arial"/>
              </a:rPr>
              <a:t>.</a:t>
            </a:r>
          </a:p>
        </p:txBody>
      </p:sp>
      <p:pic>
        <p:nvPicPr>
          <p:cNvPr id="153" name="Shape 153"/>
          <p:cNvPicPr preferRelativeResize="0"/>
          <p:nvPr/>
        </p:nvPicPr>
        <p:blipFill>
          <a:blip r:embed="rId3">
            <a:alphaModFix/>
          </a:blip>
          <a:stretch>
            <a:fillRect/>
          </a:stretch>
        </p:blipFill>
        <p:spPr>
          <a:xfrm>
            <a:off x="3748650" y="1158225"/>
            <a:ext cx="4844600" cy="3410650"/>
          </a:xfrm>
          <a:prstGeom prst="rect">
            <a:avLst/>
          </a:prstGeom>
          <a:noFill/>
          <a:ln>
            <a:noFill/>
          </a:ln>
        </p:spPr>
      </p:pic>
      <p:pic>
        <p:nvPicPr>
          <p:cNvPr id="154" name="Shape 154"/>
          <p:cNvPicPr preferRelativeResize="0"/>
          <p:nvPr/>
        </p:nvPicPr>
        <p:blipFill>
          <a:blip r:embed="rId4">
            <a:alphaModFix/>
          </a:blip>
          <a:stretch>
            <a:fillRect/>
          </a:stretch>
        </p:blipFill>
        <p:spPr>
          <a:xfrm>
            <a:off x="3748650" y="1158221"/>
            <a:ext cx="4844599" cy="3653153"/>
          </a:xfrm>
          <a:prstGeom prst="rect">
            <a:avLst/>
          </a:prstGeom>
          <a:noFill/>
          <a:ln>
            <a:noFill/>
          </a:ln>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1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body" idx="1"/>
          </p:nvPr>
        </p:nvSpPr>
        <p:spPr>
          <a:xfrm>
            <a:off x="311700" y="1093850"/>
            <a:ext cx="8520599" cy="3474900"/>
          </a:xfrm>
          <a:prstGeom prst="rect">
            <a:avLst/>
          </a:prstGeom>
        </p:spPr>
        <p:txBody>
          <a:bodyPr lIns="91425" tIns="91425" rIns="91425" bIns="91425" anchor="t" anchorCtr="0">
            <a:noAutofit/>
          </a:bodyPr>
          <a:lstStyle/>
          <a:p>
            <a:pPr algn="just" rtl="0">
              <a:lnSpc>
                <a:spcPct val="100000"/>
              </a:lnSpc>
              <a:spcBef>
                <a:spcPts val="0"/>
              </a:spcBef>
              <a:spcAft>
                <a:spcPts val="1000"/>
              </a:spcAft>
              <a:buNone/>
            </a:pPr>
            <a:r>
              <a:rPr lang="en" sz="1600" b="1" dirty="0">
                <a:solidFill>
                  <a:srgbClr val="000000"/>
                </a:solidFill>
                <a:latin typeface="Times New Roman"/>
                <a:ea typeface="Times New Roman"/>
                <a:cs typeface="Times New Roman"/>
                <a:sym typeface="Times New Roman"/>
              </a:rPr>
              <a:t>Type of file:</a:t>
            </a:r>
            <a:r>
              <a:rPr lang="en" sz="1600" dirty="0">
                <a:solidFill>
                  <a:srgbClr val="000000"/>
                </a:solidFill>
                <a:latin typeface="Times New Roman"/>
                <a:ea typeface="Times New Roman"/>
                <a:cs typeface="Times New Roman"/>
                <a:sym typeface="Times New Roman"/>
              </a:rPr>
              <a:t> 	PNG File (.png)</a:t>
            </a:r>
          </a:p>
          <a:p>
            <a:pPr algn="just" rtl="0">
              <a:lnSpc>
                <a:spcPct val="100000"/>
              </a:lnSpc>
              <a:spcBef>
                <a:spcPts val="0"/>
              </a:spcBef>
              <a:spcAft>
                <a:spcPts val="1000"/>
              </a:spcAft>
              <a:buNone/>
            </a:pPr>
            <a:r>
              <a:rPr lang="en" sz="1600" b="1" dirty="0">
                <a:solidFill>
                  <a:srgbClr val="000000"/>
                </a:solidFill>
                <a:latin typeface="Times New Roman"/>
                <a:ea typeface="Times New Roman"/>
                <a:cs typeface="Times New Roman"/>
                <a:sym typeface="Times New Roman"/>
              </a:rPr>
              <a:t>Size:</a:t>
            </a:r>
            <a:r>
              <a:rPr lang="en" sz="1600" dirty="0">
                <a:solidFill>
                  <a:srgbClr val="000000"/>
                </a:solidFill>
                <a:latin typeface="Times New Roman"/>
                <a:ea typeface="Times New Roman"/>
                <a:cs typeface="Times New Roman"/>
                <a:sym typeface="Times New Roman"/>
              </a:rPr>
              <a:t> 		577,359 bytes</a:t>
            </a:r>
          </a:p>
          <a:p>
            <a:pPr algn="just" rtl="0">
              <a:lnSpc>
                <a:spcPct val="100000"/>
              </a:lnSpc>
              <a:spcBef>
                <a:spcPts val="0"/>
              </a:spcBef>
              <a:spcAft>
                <a:spcPts val="1000"/>
              </a:spcAft>
              <a:buNone/>
            </a:pPr>
            <a:r>
              <a:rPr lang="en" sz="1600" b="1" dirty="0">
                <a:solidFill>
                  <a:srgbClr val="000000"/>
                </a:solidFill>
                <a:latin typeface="Times New Roman"/>
                <a:ea typeface="Times New Roman"/>
                <a:cs typeface="Times New Roman"/>
                <a:sym typeface="Times New Roman"/>
              </a:rPr>
              <a:t>Dimensions:</a:t>
            </a:r>
            <a:r>
              <a:rPr lang="en" sz="1600" dirty="0">
                <a:solidFill>
                  <a:srgbClr val="000000"/>
                </a:solidFill>
                <a:latin typeface="Times New Roman"/>
                <a:ea typeface="Times New Roman"/>
                <a:cs typeface="Times New Roman"/>
                <a:sym typeface="Times New Roman"/>
              </a:rPr>
              <a:t> 	408x614</a:t>
            </a:r>
          </a:p>
          <a:p>
            <a:pPr algn="just" rtl="0">
              <a:lnSpc>
                <a:spcPct val="100000"/>
              </a:lnSpc>
              <a:spcBef>
                <a:spcPts val="0"/>
              </a:spcBef>
              <a:spcAft>
                <a:spcPts val="1000"/>
              </a:spcAft>
              <a:buNone/>
            </a:pPr>
            <a:r>
              <a:rPr lang="en" sz="1600" b="1" dirty="0">
                <a:solidFill>
                  <a:srgbClr val="000000"/>
                </a:solidFill>
                <a:latin typeface="Times New Roman"/>
                <a:ea typeface="Times New Roman"/>
                <a:cs typeface="Times New Roman"/>
                <a:sym typeface="Times New Roman"/>
              </a:rPr>
              <a:t>Bit depth: 	</a:t>
            </a:r>
            <a:r>
              <a:rPr lang="en" sz="1600" dirty="0">
                <a:solidFill>
                  <a:srgbClr val="000000"/>
                </a:solidFill>
                <a:latin typeface="Times New Roman"/>
                <a:ea typeface="Times New Roman"/>
                <a:cs typeface="Times New Roman"/>
                <a:sym typeface="Times New Roman"/>
              </a:rPr>
              <a:t>24</a:t>
            </a:r>
          </a:p>
          <a:p>
            <a:pPr rtl="0">
              <a:lnSpc>
                <a:spcPct val="100000"/>
              </a:lnSpc>
              <a:spcBef>
                <a:spcPts val="0"/>
              </a:spcBef>
              <a:spcAft>
                <a:spcPts val="1000"/>
              </a:spcAft>
              <a:buNone/>
            </a:pPr>
            <a:r>
              <a:rPr lang="en" sz="1600" b="1" dirty="0">
                <a:solidFill>
                  <a:srgbClr val="000000"/>
                </a:solidFill>
                <a:latin typeface="Times New Roman"/>
                <a:ea typeface="Times New Roman"/>
                <a:cs typeface="Times New Roman"/>
                <a:sym typeface="Times New Roman"/>
              </a:rPr>
              <a:t>Source:		</a:t>
            </a:r>
            <a:r>
              <a:rPr lang="en" sz="1600" dirty="0">
                <a:solidFill>
                  <a:srgbClr val="000000"/>
                </a:solidFill>
                <a:latin typeface="Times New Roman"/>
                <a:ea typeface="Times New Roman"/>
                <a:cs typeface="Times New Roman"/>
                <a:sym typeface="Times New Roman"/>
              </a:rPr>
              <a:t>Kumari Kandam </a:t>
            </a:r>
          </a:p>
          <a:p>
            <a:pPr marL="914400" indent="457200" rtl="0">
              <a:lnSpc>
                <a:spcPct val="100000"/>
              </a:lnSpc>
              <a:spcBef>
                <a:spcPts val="0"/>
              </a:spcBef>
              <a:spcAft>
                <a:spcPts val="1000"/>
              </a:spcAft>
              <a:buNone/>
            </a:pPr>
            <a:r>
              <a:rPr lang="en" sz="1600" dirty="0" smtClean="0">
                <a:solidFill>
                  <a:srgbClr val="000000"/>
                </a:solidFill>
                <a:latin typeface="Times New Roman"/>
                <a:ea typeface="Times New Roman"/>
                <a:cs typeface="Times New Roman"/>
                <a:sym typeface="Times New Roman"/>
              </a:rPr>
              <a:t>	Tamil </a:t>
            </a:r>
            <a:r>
              <a:rPr lang="en" sz="1600" dirty="0">
                <a:solidFill>
                  <a:srgbClr val="000000"/>
                </a:solidFill>
                <a:latin typeface="Times New Roman"/>
                <a:ea typeface="Times New Roman"/>
                <a:cs typeface="Times New Roman"/>
                <a:sym typeface="Times New Roman"/>
              </a:rPr>
              <a:t>Script</a:t>
            </a:r>
          </a:p>
        </p:txBody>
      </p:sp>
      <p:pic>
        <p:nvPicPr>
          <p:cNvPr id="160" name="Shape 160"/>
          <p:cNvPicPr preferRelativeResize="0"/>
          <p:nvPr/>
        </p:nvPicPr>
        <p:blipFill>
          <a:blip r:embed="rId3">
            <a:alphaModFix/>
          </a:blip>
          <a:stretch>
            <a:fillRect/>
          </a:stretch>
        </p:blipFill>
        <p:spPr>
          <a:xfrm>
            <a:off x="3621238" y="1093850"/>
            <a:ext cx="5211060" cy="3462724"/>
          </a:xfrm>
          <a:prstGeom prst="rect">
            <a:avLst/>
          </a:prstGeom>
          <a:noFill/>
          <a:ln>
            <a:noFill/>
          </a:ln>
        </p:spPr>
      </p:pic>
      <p:sp>
        <p:nvSpPr>
          <p:cNvPr id="161" name="Shape 161"/>
          <p:cNvSpPr txBox="1">
            <a:spLocks noGrp="1"/>
          </p:cNvSpPr>
          <p:nvPr>
            <p:ph type="title"/>
          </p:nvPr>
        </p:nvSpPr>
        <p:spPr>
          <a:xfrm>
            <a:off x="311700" y="292850"/>
            <a:ext cx="8520599" cy="800999"/>
          </a:xfrm>
          <a:prstGeom prst="rect">
            <a:avLst/>
          </a:prstGeom>
        </p:spPr>
        <p:txBody>
          <a:bodyPr lIns="91425" tIns="91425" rIns="91425" bIns="91425" anchor="t" anchorCtr="0">
            <a:noAutofit/>
          </a:bodyPr>
          <a:lstStyle/>
          <a:p>
            <a:pPr marL="0" marR="0" lvl="0" indent="0" algn="ctr" rtl="0">
              <a:lnSpc>
                <a:spcPct val="100000"/>
              </a:lnSpc>
              <a:spcBef>
                <a:spcPts val="0"/>
              </a:spcBef>
              <a:spcAft>
                <a:spcPts val="0"/>
              </a:spcAft>
              <a:buNone/>
            </a:pPr>
            <a:r>
              <a:rPr lang="en" sz="3600">
                <a:latin typeface="Times New Roman"/>
                <a:ea typeface="Times New Roman"/>
                <a:cs typeface="Times New Roman"/>
                <a:sym typeface="Times New Roman"/>
              </a:rPr>
              <a:t>Test Image 3</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1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292850"/>
            <a:ext cx="8520599" cy="800999"/>
          </a:xfrm>
          <a:prstGeom prst="rect">
            <a:avLst/>
          </a:prstGeom>
        </p:spPr>
        <p:txBody>
          <a:bodyPr lIns="91425" tIns="91425" rIns="91425" bIns="91425" anchor="t" anchorCtr="0">
            <a:noAutofit/>
          </a:bodyPr>
          <a:lstStyle/>
          <a:p>
            <a:pPr algn="ctr" rtl="0">
              <a:spcBef>
                <a:spcPts val="0"/>
              </a:spcBef>
              <a:buNone/>
            </a:pPr>
            <a:r>
              <a:rPr lang="en" sz="3600">
                <a:latin typeface="Times New Roman"/>
                <a:ea typeface="Times New Roman"/>
                <a:cs typeface="Times New Roman"/>
                <a:sym typeface="Times New Roman"/>
              </a:rPr>
              <a:t>Test Image 4</a:t>
            </a:r>
          </a:p>
          <a:p>
            <a:pPr>
              <a:spcBef>
                <a:spcPts val="0"/>
              </a:spcBef>
              <a:buNone/>
            </a:pPr>
            <a:endParaRPr/>
          </a:p>
        </p:txBody>
      </p:sp>
      <p:sp>
        <p:nvSpPr>
          <p:cNvPr id="167" name="Shape 167"/>
          <p:cNvSpPr txBox="1">
            <a:spLocks noGrp="1"/>
          </p:cNvSpPr>
          <p:nvPr>
            <p:ph type="body" idx="1"/>
          </p:nvPr>
        </p:nvSpPr>
        <p:spPr>
          <a:xfrm>
            <a:off x="311700" y="1093850"/>
            <a:ext cx="8520599" cy="3474900"/>
          </a:xfrm>
          <a:prstGeom prst="rect">
            <a:avLst/>
          </a:prstGeom>
        </p:spPr>
        <p:txBody>
          <a:bodyPr lIns="91425" tIns="91425" rIns="91425" bIns="91425" anchor="t" anchorCtr="0">
            <a:noAutofit/>
          </a:bodyPr>
          <a:lstStyle/>
          <a:p>
            <a:pPr algn="just" rtl="0">
              <a:lnSpc>
                <a:spcPct val="100000"/>
              </a:lnSpc>
              <a:spcBef>
                <a:spcPts val="0"/>
              </a:spcBef>
              <a:spcAft>
                <a:spcPts val="1000"/>
              </a:spcAft>
              <a:buNone/>
            </a:pPr>
            <a:r>
              <a:rPr lang="en" sz="1600" b="1" dirty="0">
                <a:solidFill>
                  <a:srgbClr val="000000"/>
                </a:solidFill>
                <a:latin typeface="Times New Roman"/>
                <a:ea typeface="Times New Roman"/>
                <a:cs typeface="Times New Roman"/>
                <a:sym typeface="Times New Roman"/>
              </a:rPr>
              <a:t>Type of file:</a:t>
            </a:r>
            <a:r>
              <a:rPr lang="en" sz="1600" dirty="0">
                <a:solidFill>
                  <a:srgbClr val="000000"/>
                </a:solidFill>
                <a:latin typeface="Times New Roman"/>
                <a:ea typeface="Times New Roman"/>
                <a:cs typeface="Times New Roman"/>
                <a:sym typeface="Times New Roman"/>
              </a:rPr>
              <a:t> 	JPG File (.jpg)</a:t>
            </a:r>
          </a:p>
          <a:p>
            <a:pPr algn="just" rtl="0">
              <a:lnSpc>
                <a:spcPct val="100000"/>
              </a:lnSpc>
              <a:spcBef>
                <a:spcPts val="0"/>
              </a:spcBef>
              <a:spcAft>
                <a:spcPts val="1000"/>
              </a:spcAft>
              <a:buNone/>
            </a:pPr>
            <a:r>
              <a:rPr lang="en" sz="1600" b="1" dirty="0">
                <a:solidFill>
                  <a:srgbClr val="000000"/>
                </a:solidFill>
                <a:latin typeface="Times New Roman"/>
                <a:ea typeface="Times New Roman"/>
                <a:cs typeface="Times New Roman"/>
                <a:sym typeface="Times New Roman"/>
              </a:rPr>
              <a:t>Size:</a:t>
            </a:r>
            <a:r>
              <a:rPr lang="en" sz="1600" dirty="0">
                <a:solidFill>
                  <a:srgbClr val="000000"/>
                </a:solidFill>
                <a:latin typeface="Times New Roman"/>
                <a:ea typeface="Times New Roman"/>
                <a:cs typeface="Times New Roman"/>
                <a:sym typeface="Times New Roman"/>
              </a:rPr>
              <a:t> 		73399 bytes</a:t>
            </a:r>
          </a:p>
          <a:p>
            <a:pPr algn="just" rtl="0">
              <a:lnSpc>
                <a:spcPct val="100000"/>
              </a:lnSpc>
              <a:spcBef>
                <a:spcPts val="0"/>
              </a:spcBef>
              <a:spcAft>
                <a:spcPts val="1000"/>
              </a:spcAft>
              <a:buNone/>
            </a:pPr>
            <a:r>
              <a:rPr lang="en" sz="1600" b="1" dirty="0">
                <a:solidFill>
                  <a:srgbClr val="000000"/>
                </a:solidFill>
                <a:latin typeface="Times New Roman"/>
                <a:ea typeface="Times New Roman"/>
                <a:cs typeface="Times New Roman"/>
                <a:sym typeface="Times New Roman"/>
              </a:rPr>
              <a:t>Dimensions:</a:t>
            </a:r>
            <a:r>
              <a:rPr lang="en" sz="1600" dirty="0">
                <a:solidFill>
                  <a:srgbClr val="000000"/>
                </a:solidFill>
                <a:latin typeface="Times New Roman"/>
                <a:ea typeface="Times New Roman"/>
                <a:cs typeface="Times New Roman"/>
                <a:sym typeface="Times New Roman"/>
              </a:rPr>
              <a:t> 	375x500</a:t>
            </a:r>
          </a:p>
          <a:p>
            <a:pPr algn="just" rtl="0">
              <a:lnSpc>
                <a:spcPct val="100000"/>
              </a:lnSpc>
              <a:spcBef>
                <a:spcPts val="0"/>
              </a:spcBef>
              <a:spcAft>
                <a:spcPts val="1000"/>
              </a:spcAft>
              <a:buNone/>
            </a:pPr>
            <a:r>
              <a:rPr lang="en" sz="1600" b="1" dirty="0">
                <a:solidFill>
                  <a:srgbClr val="000000"/>
                </a:solidFill>
                <a:latin typeface="Times New Roman"/>
                <a:ea typeface="Times New Roman"/>
                <a:cs typeface="Times New Roman"/>
                <a:sym typeface="Times New Roman"/>
              </a:rPr>
              <a:t>Bit depth: 	</a:t>
            </a:r>
            <a:r>
              <a:rPr lang="en" sz="1600" dirty="0">
                <a:solidFill>
                  <a:srgbClr val="000000"/>
                </a:solidFill>
                <a:latin typeface="Times New Roman"/>
                <a:ea typeface="Times New Roman"/>
                <a:cs typeface="Times New Roman"/>
                <a:sym typeface="Times New Roman"/>
              </a:rPr>
              <a:t>24</a:t>
            </a:r>
          </a:p>
          <a:p>
            <a:pPr rtl="0">
              <a:lnSpc>
                <a:spcPct val="100000"/>
              </a:lnSpc>
              <a:spcBef>
                <a:spcPts val="0"/>
              </a:spcBef>
              <a:spcAft>
                <a:spcPts val="1000"/>
              </a:spcAft>
              <a:buNone/>
            </a:pPr>
            <a:r>
              <a:rPr lang="en" sz="1600" b="1" dirty="0">
                <a:solidFill>
                  <a:srgbClr val="000000"/>
                </a:solidFill>
                <a:latin typeface="Times New Roman"/>
                <a:ea typeface="Times New Roman"/>
                <a:cs typeface="Times New Roman"/>
                <a:sym typeface="Times New Roman"/>
              </a:rPr>
              <a:t>Source:   		</a:t>
            </a:r>
            <a:r>
              <a:rPr lang="en" sz="1600" dirty="0">
                <a:solidFill>
                  <a:srgbClr val="000000"/>
                </a:solidFill>
                <a:latin typeface="Times New Roman"/>
                <a:ea typeface="Times New Roman"/>
                <a:cs typeface="Times New Roman"/>
                <a:sym typeface="Times New Roman"/>
              </a:rPr>
              <a:t>Ashoka Pillar </a:t>
            </a:r>
            <a:r>
              <a:rPr lang="en" sz="1600" dirty="0" smtClean="0">
                <a:solidFill>
                  <a:srgbClr val="000000"/>
                </a:solidFill>
                <a:latin typeface="Times New Roman"/>
                <a:ea typeface="Times New Roman"/>
                <a:cs typeface="Times New Roman"/>
                <a:sym typeface="Times New Roman"/>
              </a:rPr>
              <a:t>at </a:t>
            </a:r>
          </a:p>
          <a:p>
            <a:pPr rtl="0">
              <a:lnSpc>
                <a:spcPct val="100000"/>
              </a:lnSpc>
              <a:spcBef>
                <a:spcPts val="0"/>
              </a:spcBef>
              <a:spcAft>
                <a:spcPts val="1000"/>
              </a:spcAft>
              <a:buNone/>
            </a:pPr>
            <a:r>
              <a:rPr lang="en" sz="1600" dirty="0" smtClean="0">
                <a:solidFill>
                  <a:srgbClr val="000000"/>
                </a:solidFill>
                <a:latin typeface="Times New Roman"/>
                <a:ea typeface="Times New Roman"/>
                <a:cs typeface="Times New Roman"/>
                <a:sym typeface="Times New Roman"/>
              </a:rPr>
              <a:t>		Qutab  Minar</a:t>
            </a:r>
            <a:endParaRPr lang="en" sz="1600" dirty="0">
              <a:solidFill>
                <a:srgbClr val="000000"/>
              </a:solidFill>
              <a:latin typeface="Times New Roman"/>
              <a:ea typeface="Times New Roman"/>
              <a:cs typeface="Times New Roman"/>
              <a:sym typeface="Times New Roman"/>
            </a:endParaRPr>
          </a:p>
        </p:txBody>
      </p:sp>
      <p:pic>
        <p:nvPicPr>
          <p:cNvPr id="168" name="Shape 168"/>
          <p:cNvPicPr preferRelativeResize="0"/>
          <p:nvPr/>
        </p:nvPicPr>
        <p:blipFill>
          <a:blip r:embed="rId3">
            <a:alphaModFix/>
          </a:blip>
          <a:stretch>
            <a:fillRect/>
          </a:stretch>
        </p:blipFill>
        <p:spPr>
          <a:xfrm>
            <a:off x="3851400" y="1093850"/>
            <a:ext cx="5074247" cy="3474899"/>
          </a:xfrm>
          <a:prstGeom prst="rect">
            <a:avLst/>
          </a:prstGeom>
          <a:noFill/>
          <a:ln>
            <a:noFill/>
          </a:ln>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7"/>
                                        </p:tgtEl>
                                        <p:attrNameLst>
                                          <p:attrName>style.visibility</p:attrName>
                                        </p:attrNameLst>
                                      </p:cBhvr>
                                      <p:to>
                                        <p:strVal val="visible"/>
                                      </p:to>
                                    </p:set>
                                    <p:animEffect transition="in" filter="fade">
                                      <p:cBhvr>
                                        <p:cTn id="7" dur="1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311700" y="292850"/>
            <a:ext cx="8520599" cy="800999"/>
          </a:xfrm>
          <a:prstGeom prst="rect">
            <a:avLst/>
          </a:prstGeom>
        </p:spPr>
        <p:txBody>
          <a:bodyPr lIns="91425" tIns="91425" rIns="91425" bIns="91425" anchor="t" anchorCtr="0">
            <a:noAutofit/>
          </a:bodyPr>
          <a:lstStyle/>
          <a:p>
            <a:pPr>
              <a:spcBef>
                <a:spcPts val="0"/>
              </a:spcBef>
              <a:buNone/>
            </a:pPr>
            <a:r>
              <a:rPr lang="en">
                <a:latin typeface="Times New Roman"/>
                <a:ea typeface="Times New Roman"/>
                <a:cs typeface="Times New Roman"/>
                <a:sym typeface="Times New Roman"/>
              </a:rPr>
              <a:t>GRAY IMAGE</a:t>
            </a:r>
          </a:p>
        </p:txBody>
      </p:sp>
      <p:sp>
        <p:nvSpPr>
          <p:cNvPr id="174" name="Shape 174"/>
          <p:cNvSpPr txBox="1">
            <a:spLocks noGrp="1"/>
          </p:cNvSpPr>
          <p:nvPr>
            <p:ph type="body" idx="1"/>
          </p:nvPr>
        </p:nvSpPr>
        <p:spPr>
          <a:xfrm>
            <a:off x="311700" y="1005175"/>
            <a:ext cx="8520599" cy="3563699"/>
          </a:xfrm>
          <a:prstGeom prst="rect">
            <a:avLst/>
          </a:prstGeom>
        </p:spPr>
        <p:txBody>
          <a:bodyPr lIns="91425" tIns="91425" rIns="91425" bIns="91425" anchor="t" anchorCtr="0">
            <a:noAutofit/>
          </a:bodyPr>
          <a:lstStyle/>
          <a:p>
            <a:pPr rtl="0">
              <a:lnSpc>
                <a:spcPct val="127173"/>
              </a:lnSpc>
              <a:spcBef>
                <a:spcPts val="0"/>
              </a:spcBef>
              <a:spcAft>
                <a:spcPts val="1100"/>
              </a:spcAft>
              <a:buNone/>
            </a:pPr>
            <a:r>
              <a:rPr lang="en" sz="1500">
                <a:solidFill>
                  <a:srgbClr val="000000"/>
                </a:solidFill>
                <a:highlight>
                  <a:srgbClr val="FFFFFF"/>
                </a:highlight>
                <a:latin typeface="Times New Roman"/>
                <a:ea typeface="Times New Roman"/>
                <a:cs typeface="Times New Roman"/>
                <a:sym typeface="Times New Roman"/>
              </a:rPr>
              <a:t>Conversion of a color (RGB) image to gray scale  image is due to the following reasons: :</a:t>
            </a:r>
          </a:p>
          <a:p>
            <a:pPr marL="749300" lvl="0" indent="-323850" algn="just" rtl="0">
              <a:lnSpc>
                <a:spcPct val="127173"/>
              </a:lnSpc>
              <a:spcBef>
                <a:spcPts val="0"/>
              </a:spcBef>
              <a:spcAft>
                <a:spcPts val="1700"/>
              </a:spcAft>
              <a:buClr>
                <a:srgbClr val="000000"/>
              </a:buClr>
              <a:buSzPct val="100000"/>
              <a:buFont typeface="Times New Roman"/>
              <a:buAutoNum type="arabicPeriod"/>
            </a:pPr>
            <a:r>
              <a:rPr lang="en" sz="1500" b="1">
                <a:solidFill>
                  <a:srgbClr val="000000"/>
                </a:solidFill>
                <a:highlight>
                  <a:srgbClr val="FFFFFF"/>
                </a:highlight>
                <a:latin typeface="Times New Roman"/>
                <a:ea typeface="Times New Roman"/>
                <a:cs typeface="Times New Roman"/>
                <a:sym typeface="Times New Roman"/>
              </a:rPr>
              <a:t>Simplicity</a:t>
            </a:r>
            <a:r>
              <a:rPr lang="en" sz="1500">
                <a:solidFill>
                  <a:srgbClr val="000000"/>
                </a:solidFill>
                <a:highlight>
                  <a:srgbClr val="FFFFFF"/>
                </a:highlight>
                <a:latin typeface="Times New Roman"/>
                <a:ea typeface="Times New Roman"/>
                <a:cs typeface="Times New Roman"/>
                <a:sym typeface="Times New Roman"/>
              </a:rPr>
              <a:t> - Many image processing operations work on a plane of image data at a time. Gray scale images only contain one image plane (containing the gray scale intensity values).</a:t>
            </a:r>
          </a:p>
          <a:p>
            <a:pPr marL="749300" lvl="0" indent="-323850" algn="just" rtl="0">
              <a:lnSpc>
                <a:spcPct val="127173"/>
              </a:lnSpc>
              <a:spcBef>
                <a:spcPts val="0"/>
              </a:spcBef>
              <a:spcAft>
                <a:spcPts val="1700"/>
              </a:spcAft>
              <a:buClr>
                <a:srgbClr val="000000"/>
              </a:buClr>
              <a:buSzPct val="100000"/>
              <a:buFont typeface="Times New Roman"/>
              <a:buAutoNum type="arabicPeriod"/>
            </a:pPr>
            <a:r>
              <a:rPr lang="en" sz="1500" b="1">
                <a:solidFill>
                  <a:srgbClr val="000000"/>
                </a:solidFill>
                <a:highlight>
                  <a:srgbClr val="FFFFFF"/>
                </a:highlight>
                <a:latin typeface="Times New Roman"/>
                <a:ea typeface="Times New Roman"/>
                <a:cs typeface="Times New Roman"/>
                <a:sym typeface="Times New Roman"/>
              </a:rPr>
              <a:t>Data reduction</a:t>
            </a:r>
            <a:r>
              <a:rPr lang="en" sz="1500">
                <a:solidFill>
                  <a:srgbClr val="000000"/>
                </a:solidFill>
                <a:highlight>
                  <a:srgbClr val="FFFFFF"/>
                </a:highlight>
                <a:latin typeface="Times New Roman"/>
                <a:ea typeface="Times New Roman"/>
                <a:cs typeface="Times New Roman"/>
                <a:sym typeface="Times New Roman"/>
              </a:rPr>
              <a:t> - A gray scale would need to process only 1/3 of the data compared to the original color image. </a:t>
            </a:r>
          </a:p>
          <a:p>
            <a:pPr rtl="0">
              <a:lnSpc>
                <a:spcPct val="100000"/>
              </a:lnSpc>
              <a:spcBef>
                <a:spcPts val="0"/>
              </a:spcBef>
              <a:spcAft>
                <a:spcPts val="0"/>
              </a:spcAft>
              <a:buNone/>
            </a:pPr>
            <a:r>
              <a:rPr lang="en" b="1">
                <a:solidFill>
                  <a:schemeClr val="accent1"/>
                </a:solidFill>
                <a:latin typeface="Times New Roman"/>
                <a:ea typeface="Times New Roman"/>
                <a:cs typeface="Times New Roman"/>
                <a:sym typeface="Times New Roman"/>
              </a:rPr>
              <a:t>Reading image and converting to gray</a:t>
            </a:r>
          </a:p>
          <a:p>
            <a:pPr rtl="0">
              <a:spcBef>
                <a:spcPts val="0"/>
              </a:spcBef>
              <a:spcAft>
                <a:spcPts val="0"/>
              </a:spcAft>
              <a:buNone/>
            </a:pPr>
            <a:r>
              <a:rPr lang="en" sz="1400">
                <a:solidFill>
                  <a:srgbClr val="000000"/>
                </a:solidFill>
                <a:latin typeface="Courier New"/>
                <a:ea typeface="Courier New"/>
                <a:cs typeface="Courier New"/>
                <a:sym typeface="Courier New"/>
              </a:rPr>
              <a:t>CODE SCRIPT:</a:t>
            </a:r>
          </a:p>
          <a:p>
            <a:pPr rtl="0">
              <a:spcBef>
                <a:spcPts val="0"/>
              </a:spcBef>
              <a:spcAft>
                <a:spcPts val="0"/>
              </a:spcAft>
              <a:buNone/>
            </a:pPr>
            <a:r>
              <a:rPr lang="en" sz="1400">
                <a:solidFill>
                  <a:srgbClr val="000000"/>
                </a:solidFill>
                <a:latin typeface="Courier New"/>
                <a:ea typeface="Courier New"/>
                <a:cs typeface="Courier New"/>
                <a:sym typeface="Courier New"/>
              </a:rPr>
              <a:t>imread('epigraph 1.jpg')</a:t>
            </a:r>
            <a:br>
              <a:rPr lang="en" sz="1400">
                <a:solidFill>
                  <a:srgbClr val="000000"/>
                </a:solidFill>
                <a:latin typeface="Courier New"/>
                <a:ea typeface="Courier New"/>
                <a:cs typeface="Courier New"/>
                <a:sym typeface="Courier New"/>
              </a:rPr>
            </a:br>
            <a:r>
              <a:rPr lang="en" sz="1400">
                <a:solidFill>
                  <a:srgbClr val="000000"/>
                </a:solidFill>
                <a:latin typeface="Courier New"/>
                <a:ea typeface="Courier New"/>
                <a:cs typeface="Courier New"/>
                <a:sym typeface="Courier New"/>
              </a:rPr>
              <a:t>original=imread('epigraph 1.jpg')</a:t>
            </a:r>
            <a:br>
              <a:rPr lang="en" sz="1400">
                <a:solidFill>
                  <a:srgbClr val="000000"/>
                </a:solidFill>
                <a:latin typeface="Courier New"/>
                <a:ea typeface="Courier New"/>
                <a:cs typeface="Courier New"/>
                <a:sym typeface="Courier New"/>
              </a:rPr>
            </a:br>
            <a:r>
              <a:rPr lang="en" sz="1400">
                <a:solidFill>
                  <a:srgbClr val="000000"/>
                </a:solidFill>
                <a:latin typeface="Courier New"/>
                <a:ea typeface="Courier New"/>
                <a:cs typeface="Courier New"/>
                <a:sym typeface="Courier New"/>
              </a:rPr>
              <a:t>gray=rgb2gray(original)</a:t>
            </a:r>
          </a:p>
          <a:p>
            <a:pPr lvl="0" rtl="0">
              <a:spcBef>
                <a:spcPts val="0"/>
              </a:spcBef>
              <a:spcAft>
                <a:spcPts val="0"/>
              </a:spcAft>
              <a:buNone/>
            </a:pPr>
            <a:r>
              <a:rPr lang="en" sz="1400">
                <a:solidFill>
                  <a:srgbClr val="000000"/>
                </a:solidFill>
                <a:latin typeface="Courier New"/>
                <a:ea typeface="Courier New"/>
                <a:cs typeface="Courier New"/>
                <a:sym typeface="Courier New"/>
              </a:rPr>
              <a:t>norgray=double(gray)/255</a:t>
            </a:r>
          </a:p>
          <a:p>
            <a:pPr>
              <a:spcBef>
                <a:spcPts val="0"/>
              </a:spcBef>
              <a:buNone/>
            </a:pPr>
            <a:endParaRPr/>
          </a:p>
        </p:txBody>
      </p:sp>
    </p:spTree>
  </p:cSld>
  <p:clrMapOvr>
    <a:masterClrMapping/>
  </p:clrMapOvr>
  <p:transition advClick="0"/>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p:nvPr/>
        </p:nvSpPr>
        <p:spPr>
          <a:xfrm>
            <a:off x="1045250" y="507100"/>
            <a:ext cx="3446099" cy="1014299"/>
          </a:xfrm>
          <a:prstGeom prst="rect">
            <a:avLst/>
          </a:prstGeom>
          <a:noFill/>
          <a:ln>
            <a:noFill/>
          </a:ln>
        </p:spPr>
        <p:txBody>
          <a:bodyPr lIns="91425" tIns="91425" rIns="91425" bIns="91425" anchor="t" anchorCtr="0">
            <a:noAutofit/>
          </a:bodyPr>
          <a:lstStyle/>
          <a:p>
            <a:pPr>
              <a:spcBef>
                <a:spcPts val="0"/>
              </a:spcBef>
              <a:buNone/>
            </a:pPr>
            <a:endParaRPr/>
          </a:p>
        </p:txBody>
      </p:sp>
      <p:sp>
        <p:nvSpPr>
          <p:cNvPr id="180" name="Shape 180"/>
          <p:cNvSpPr txBox="1">
            <a:spLocks noGrp="1"/>
          </p:cNvSpPr>
          <p:nvPr>
            <p:ph type="title"/>
          </p:nvPr>
        </p:nvSpPr>
        <p:spPr>
          <a:xfrm>
            <a:off x="311700" y="135050"/>
            <a:ext cx="8520599" cy="821700"/>
          </a:xfrm>
          <a:prstGeom prst="rect">
            <a:avLst/>
          </a:prstGeom>
        </p:spPr>
        <p:txBody>
          <a:bodyPr lIns="91425" tIns="91425" rIns="91425" bIns="91425" anchor="ctr" anchorCtr="0">
            <a:noAutofit/>
          </a:bodyPr>
          <a:lstStyle/>
          <a:p>
            <a:pPr lvl="0" algn="ctr" rtl="0">
              <a:spcBef>
                <a:spcPts val="0"/>
              </a:spcBef>
              <a:buNone/>
            </a:pPr>
            <a:r>
              <a:rPr lang="en" sz="4800">
                <a:latin typeface="Times New Roman"/>
                <a:ea typeface="Times New Roman"/>
                <a:cs typeface="Times New Roman"/>
                <a:sym typeface="Times New Roman"/>
              </a:rPr>
              <a:t>IMAGE ENHANCEMENT</a:t>
            </a:r>
          </a:p>
        </p:txBody>
      </p:sp>
      <p:sp>
        <p:nvSpPr>
          <p:cNvPr id="181" name="Shape 181"/>
          <p:cNvSpPr txBox="1"/>
          <p:nvPr/>
        </p:nvSpPr>
        <p:spPr>
          <a:xfrm>
            <a:off x="1204275" y="3027575"/>
            <a:ext cx="2847599" cy="1350599"/>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182" name="Shape 182"/>
          <p:cNvSpPr txBox="1">
            <a:spLocks noGrp="1"/>
          </p:cNvSpPr>
          <p:nvPr>
            <p:ph type="body" idx="1"/>
          </p:nvPr>
        </p:nvSpPr>
        <p:spPr>
          <a:xfrm>
            <a:off x="311700" y="956750"/>
            <a:ext cx="4179600" cy="3611999"/>
          </a:xfrm>
          <a:prstGeom prst="rect">
            <a:avLst/>
          </a:prstGeom>
        </p:spPr>
        <p:txBody>
          <a:bodyPr lIns="91425" tIns="91425" rIns="91425" bIns="91425" anchor="t" anchorCtr="0">
            <a:noAutofit/>
          </a:bodyPr>
          <a:lstStyle/>
          <a:p>
            <a:pPr lvl="0" algn="just" rtl="0">
              <a:spcBef>
                <a:spcPts val="0"/>
              </a:spcBef>
              <a:spcAft>
                <a:spcPts val="0"/>
              </a:spcAft>
              <a:buClr>
                <a:srgbClr val="000000"/>
              </a:buClr>
              <a:buSzPct val="78571"/>
              <a:buFont typeface="Arial"/>
              <a:buNone/>
            </a:pPr>
            <a:r>
              <a:rPr lang="en" b="1" u="sng" dirty="0">
                <a:solidFill>
                  <a:srgbClr val="000000"/>
                </a:solidFill>
                <a:latin typeface="Arial"/>
                <a:ea typeface="Arial"/>
                <a:cs typeface="Arial"/>
                <a:sym typeface="Arial"/>
              </a:rPr>
              <a:t>Smoothing Techniques:</a:t>
            </a:r>
          </a:p>
          <a:p>
            <a:pPr lvl="0" algn="just" rtl="0">
              <a:spcBef>
                <a:spcPts val="0"/>
              </a:spcBef>
              <a:spcAft>
                <a:spcPts val="0"/>
              </a:spcAft>
              <a:buClr>
                <a:srgbClr val="000000"/>
              </a:buClr>
              <a:buSzPct val="78571"/>
              <a:buFont typeface="Arial"/>
              <a:buNone/>
            </a:pPr>
            <a:r>
              <a:rPr lang="en" dirty="0">
                <a:solidFill>
                  <a:srgbClr val="000000"/>
                </a:solidFill>
                <a:latin typeface="Arial"/>
                <a:ea typeface="Arial"/>
                <a:cs typeface="Arial"/>
                <a:sym typeface="Arial"/>
              </a:rPr>
              <a:t>Smoothing filters are used for </a:t>
            </a:r>
            <a:r>
              <a:rPr lang="en" b="1" dirty="0">
                <a:solidFill>
                  <a:srgbClr val="000000"/>
                </a:solidFill>
                <a:latin typeface="Arial"/>
                <a:ea typeface="Arial"/>
                <a:cs typeface="Arial"/>
                <a:sym typeface="Arial"/>
              </a:rPr>
              <a:t>blurring</a:t>
            </a:r>
            <a:r>
              <a:rPr lang="en" dirty="0">
                <a:solidFill>
                  <a:srgbClr val="000000"/>
                </a:solidFill>
                <a:latin typeface="Arial"/>
                <a:ea typeface="Arial"/>
                <a:cs typeface="Arial"/>
                <a:sym typeface="Arial"/>
              </a:rPr>
              <a:t> and for noise reduction. Blurring is used in preprocessing steps, such as removal of small details from an image prior to object extraction, and bridging of small gaps in lines or curves. Noise reduction can be accomplished by blurring with a</a:t>
            </a:r>
            <a:r>
              <a:rPr lang="en" b="1" dirty="0">
                <a:solidFill>
                  <a:srgbClr val="000000"/>
                </a:solidFill>
                <a:latin typeface="Arial"/>
                <a:ea typeface="Arial"/>
                <a:cs typeface="Arial"/>
                <a:sym typeface="Arial"/>
              </a:rPr>
              <a:t> linear filter</a:t>
            </a:r>
            <a:r>
              <a:rPr lang="en" dirty="0">
                <a:solidFill>
                  <a:srgbClr val="000000"/>
                </a:solidFill>
                <a:latin typeface="Arial"/>
                <a:ea typeface="Arial"/>
                <a:cs typeface="Arial"/>
                <a:sym typeface="Arial"/>
              </a:rPr>
              <a:t> and also by </a:t>
            </a:r>
            <a:r>
              <a:rPr lang="en" b="1" dirty="0">
                <a:solidFill>
                  <a:srgbClr val="000000"/>
                </a:solidFill>
                <a:latin typeface="Arial"/>
                <a:ea typeface="Arial"/>
                <a:cs typeface="Arial"/>
                <a:sym typeface="Arial"/>
              </a:rPr>
              <a:t>non-linear filtering.</a:t>
            </a:r>
          </a:p>
          <a:p>
            <a:pPr lvl="0" algn="just" rtl="0">
              <a:spcBef>
                <a:spcPts val="0"/>
              </a:spcBef>
              <a:spcAft>
                <a:spcPts val="0"/>
              </a:spcAft>
              <a:buClr>
                <a:srgbClr val="000000"/>
              </a:buClr>
              <a:buFont typeface="Arial"/>
              <a:buNone/>
            </a:pPr>
            <a:endParaRPr>
              <a:solidFill>
                <a:srgbClr val="000000"/>
              </a:solidFill>
              <a:latin typeface="Arial"/>
              <a:ea typeface="Arial"/>
              <a:cs typeface="Arial"/>
              <a:sym typeface="Arial"/>
            </a:endParaRPr>
          </a:p>
          <a:p>
            <a:pPr lvl="0" algn="just" rtl="0">
              <a:spcBef>
                <a:spcPts val="0"/>
              </a:spcBef>
              <a:spcAft>
                <a:spcPts val="0"/>
              </a:spcAft>
              <a:buClr>
                <a:srgbClr val="000000"/>
              </a:buClr>
              <a:buSzPct val="78571"/>
              <a:buFont typeface="Arial"/>
              <a:buNone/>
            </a:pPr>
            <a:r>
              <a:rPr lang="en" b="1" dirty="0">
                <a:solidFill>
                  <a:srgbClr val="000000"/>
                </a:solidFill>
                <a:latin typeface="Arial"/>
                <a:ea typeface="Arial"/>
                <a:cs typeface="Arial"/>
                <a:sym typeface="Arial"/>
              </a:rPr>
              <a:t>Smoothing Linear Filters</a:t>
            </a:r>
          </a:p>
          <a:p>
            <a:pPr lvl="0" algn="just" rtl="0">
              <a:spcBef>
                <a:spcPts val="0"/>
              </a:spcBef>
              <a:spcAft>
                <a:spcPts val="0"/>
              </a:spcAft>
              <a:buClr>
                <a:srgbClr val="000000"/>
              </a:buClr>
              <a:buSzPct val="78571"/>
              <a:buFont typeface="Arial"/>
              <a:buNone/>
            </a:pPr>
            <a:r>
              <a:rPr lang="en" dirty="0">
                <a:solidFill>
                  <a:srgbClr val="000000"/>
                </a:solidFill>
                <a:latin typeface="Arial"/>
                <a:ea typeface="Arial"/>
                <a:cs typeface="Arial"/>
                <a:sym typeface="Arial"/>
              </a:rPr>
              <a:t>The output of a smoothing, linear spatial filter, also called averaging filters, is simply the average of the pixels contained in the neighborhood of the filter mask. </a:t>
            </a:r>
          </a:p>
          <a:p>
            <a:pPr lvl="0" rtl="0">
              <a:spcBef>
                <a:spcPts val="0"/>
              </a:spcBef>
              <a:buNone/>
            </a:pPr>
            <a:endParaRPr sz="1800" b="1" u="sng">
              <a:solidFill>
                <a:srgbClr val="000000"/>
              </a:solidFill>
              <a:latin typeface="Times New Roman"/>
              <a:ea typeface="Times New Roman"/>
              <a:cs typeface="Times New Roman"/>
              <a:sym typeface="Times New Roman"/>
            </a:endParaRPr>
          </a:p>
          <a:p>
            <a:pPr lvl="0" rtl="0">
              <a:spcBef>
                <a:spcPts val="0"/>
              </a:spcBef>
              <a:buNone/>
            </a:pPr>
            <a:endParaRPr sz="1800">
              <a:solidFill>
                <a:srgbClr val="000000"/>
              </a:solidFill>
              <a:latin typeface="Times New Roman"/>
              <a:ea typeface="Times New Roman"/>
              <a:cs typeface="Times New Roman"/>
              <a:sym typeface="Times New Roman"/>
            </a:endParaRPr>
          </a:p>
        </p:txBody>
      </p:sp>
      <p:sp>
        <p:nvSpPr>
          <p:cNvPr id="183" name="Shape 183"/>
          <p:cNvSpPr txBox="1">
            <a:spLocks noGrp="1"/>
          </p:cNvSpPr>
          <p:nvPr>
            <p:ph type="body" idx="2"/>
          </p:nvPr>
        </p:nvSpPr>
        <p:spPr>
          <a:xfrm>
            <a:off x="4652825" y="1012950"/>
            <a:ext cx="4179600" cy="3555899"/>
          </a:xfrm>
          <a:prstGeom prst="rect">
            <a:avLst/>
          </a:prstGeom>
        </p:spPr>
        <p:txBody>
          <a:bodyPr lIns="91425" tIns="91425" rIns="91425" bIns="91425" anchor="t" anchorCtr="0">
            <a:noAutofit/>
          </a:bodyPr>
          <a:lstStyle/>
          <a:p>
            <a:pPr lvl="0" algn="just" rtl="0">
              <a:spcBef>
                <a:spcPts val="0"/>
              </a:spcBef>
              <a:spcAft>
                <a:spcPts val="0"/>
              </a:spcAft>
              <a:buNone/>
            </a:pPr>
            <a:r>
              <a:rPr lang="en" b="1" u="sng" dirty="0">
                <a:solidFill>
                  <a:srgbClr val="000000"/>
                </a:solidFill>
                <a:latin typeface="Arial"/>
                <a:ea typeface="Arial"/>
                <a:cs typeface="Arial"/>
                <a:sym typeface="Arial"/>
              </a:rPr>
              <a:t>Mean Filter</a:t>
            </a:r>
            <a:r>
              <a:rPr lang="en" dirty="0">
                <a:solidFill>
                  <a:srgbClr val="000000"/>
                </a:solidFill>
                <a:latin typeface="Arial"/>
                <a:ea typeface="Arial"/>
                <a:cs typeface="Arial"/>
                <a:sym typeface="Arial"/>
              </a:rPr>
              <a:t>: </a:t>
            </a:r>
          </a:p>
          <a:p>
            <a:pPr marL="457200" lvl="0" indent="-228600" algn="just" rtl="0">
              <a:spcBef>
                <a:spcPts val="0"/>
              </a:spcBef>
              <a:spcAft>
                <a:spcPts val="0"/>
              </a:spcAft>
              <a:buClr>
                <a:srgbClr val="000000"/>
              </a:buClr>
              <a:buFont typeface="Arial" pitchFamily="34" charset="0"/>
              <a:buChar char="•"/>
            </a:pPr>
            <a:r>
              <a:rPr lang="en" dirty="0">
                <a:solidFill>
                  <a:srgbClr val="000000"/>
                </a:solidFill>
                <a:latin typeface="Arial"/>
                <a:ea typeface="Arial"/>
                <a:cs typeface="Arial"/>
                <a:sym typeface="Arial"/>
              </a:rPr>
              <a:t>It replaces each pixel value in an image with the mean value of its neighbors, including itself. </a:t>
            </a:r>
          </a:p>
          <a:p>
            <a:pPr marL="457200" lvl="0" indent="-228600" algn="just" rtl="0">
              <a:spcBef>
                <a:spcPts val="0"/>
              </a:spcBef>
              <a:spcAft>
                <a:spcPts val="0"/>
              </a:spcAft>
              <a:buClr>
                <a:srgbClr val="000000"/>
              </a:buClr>
              <a:buFont typeface="Arial" pitchFamily="34" charset="0"/>
              <a:buChar char="•"/>
            </a:pPr>
            <a:r>
              <a:rPr lang="en" dirty="0">
                <a:solidFill>
                  <a:srgbClr val="000000"/>
                </a:solidFill>
                <a:latin typeface="Arial"/>
                <a:ea typeface="Arial"/>
                <a:cs typeface="Arial"/>
                <a:sym typeface="Arial"/>
              </a:rPr>
              <a:t>This has the effect of reducing the noise in an image by eliminating pixel values which are unrepresentative of their surroundings. </a:t>
            </a:r>
          </a:p>
          <a:p>
            <a:pPr marL="457200" lvl="0" indent="-228600" algn="just" rtl="0">
              <a:spcBef>
                <a:spcPts val="0"/>
              </a:spcBef>
              <a:spcAft>
                <a:spcPts val="0"/>
              </a:spcAft>
              <a:buClr>
                <a:srgbClr val="000000"/>
              </a:buClr>
              <a:buFont typeface="Arial" pitchFamily="34" charset="0"/>
              <a:buChar char="•"/>
            </a:pPr>
            <a:r>
              <a:rPr lang="en" dirty="0">
                <a:solidFill>
                  <a:srgbClr val="000000"/>
                </a:solidFill>
                <a:latin typeface="Arial"/>
                <a:ea typeface="Arial"/>
                <a:cs typeface="Arial"/>
                <a:sym typeface="Arial"/>
              </a:rPr>
              <a:t>It flattens local differences and reduces sharpness thereby blurring the details and edges.</a:t>
            </a:r>
          </a:p>
          <a:p>
            <a:pPr algn="just" rtl="0">
              <a:spcBef>
                <a:spcPts val="0"/>
              </a:spcBef>
              <a:spcAft>
                <a:spcPts val="0"/>
              </a:spcAft>
              <a:buNone/>
            </a:pPr>
            <a:r>
              <a:rPr lang="en" b="1" u="sng" dirty="0">
                <a:solidFill>
                  <a:srgbClr val="000000"/>
                </a:solidFill>
                <a:latin typeface="Arial"/>
                <a:ea typeface="Arial"/>
                <a:cs typeface="Arial"/>
                <a:sym typeface="Arial"/>
              </a:rPr>
              <a:t>Disk Filter</a:t>
            </a:r>
            <a:r>
              <a:rPr lang="en" b="1" dirty="0">
                <a:solidFill>
                  <a:srgbClr val="000000"/>
                </a:solidFill>
                <a:latin typeface="Arial"/>
                <a:ea typeface="Arial"/>
                <a:cs typeface="Arial"/>
                <a:sym typeface="Arial"/>
              </a:rPr>
              <a:t>: </a:t>
            </a:r>
          </a:p>
          <a:p>
            <a:pPr marL="457200" lvl="0" indent="-228600" algn="just" rtl="0">
              <a:spcBef>
                <a:spcPts val="0"/>
              </a:spcBef>
              <a:spcAft>
                <a:spcPts val="0"/>
              </a:spcAft>
              <a:buClr>
                <a:srgbClr val="000000"/>
              </a:buClr>
              <a:buFont typeface="Arial" pitchFamily="34" charset="0"/>
              <a:buChar char="•"/>
            </a:pPr>
            <a:r>
              <a:rPr lang="en" dirty="0">
                <a:solidFill>
                  <a:srgbClr val="000000"/>
                </a:solidFill>
                <a:latin typeface="Arial"/>
                <a:ea typeface="Arial"/>
                <a:cs typeface="Arial"/>
                <a:sym typeface="Arial"/>
              </a:rPr>
              <a:t>It is a simple circular averaging filter where the </a:t>
            </a:r>
            <a:r>
              <a:rPr lang="en" b="1" dirty="0">
                <a:solidFill>
                  <a:srgbClr val="000000"/>
                </a:solidFill>
                <a:latin typeface="Arial"/>
                <a:ea typeface="Arial"/>
                <a:cs typeface="Arial"/>
                <a:sym typeface="Arial"/>
              </a:rPr>
              <a:t>radius</a:t>
            </a:r>
            <a:r>
              <a:rPr lang="en" dirty="0">
                <a:solidFill>
                  <a:srgbClr val="000000"/>
                </a:solidFill>
                <a:latin typeface="Arial"/>
                <a:ea typeface="Arial"/>
                <a:cs typeface="Arial"/>
                <a:sym typeface="Arial"/>
              </a:rPr>
              <a:t> controls how big an area the operator should locate when spreading pixels.</a:t>
            </a:r>
          </a:p>
          <a:p>
            <a:pPr lvl="0" algn="just" rtl="0">
              <a:spcBef>
                <a:spcPts val="0"/>
              </a:spcBef>
              <a:buNone/>
            </a:pPr>
            <a:endParaRPr sz="1800" b="1" u="sng">
              <a:solidFill>
                <a:srgbClr val="000000"/>
              </a:solidFill>
              <a:latin typeface="Times New Roman"/>
              <a:ea typeface="Times New Roman"/>
              <a:cs typeface="Times New Roman"/>
              <a:sym typeface="Times New Roman"/>
            </a:endParaRPr>
          </a:p>
          <a:p>
            <a:pPr lvl="0" algn="just" rtl="0">
              <a:spcBef>
                <a:spcPts val="0"/>
              </a:spcBef>
              <a:buNone/>
            </a:pPr>
            <a:endParaRPr sz="1800">
              <a:solidFill>
                <a:srgbClr val="000000"/>
              </a:solidFill>
              <a:latin typeface="Times New Roman"/>
              <a:ea typeface="Times New Roman"/>
              <a:cs typeface="Times New Roman"/>
              <a:sym typeface="Times New Roman"/>
            </a:endParaRPr>
          </a:p>
          <a:p>
            <a:pPr lvl="0" algn="just" rtl="0">
              <a:spcBef>
                <a:spcPts val="0"/>
              </a:spcBef>
              <a:buNone/>
            </a:pPr>
            <a:endParaRPr/>
          </a:p>
          <a:p>
            <a:pPr lvl="0" algn="just" rtl="0">
              <a:spcBef>
                <a:spcPts val="0"/>
              </a:spcBef>
              <a:buNone/>
            </a:pPr>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3">
                                            <p:txEl>
                                              <p:pRg st="0" end="0"/>
                                            </p:txEl>
                                          </p:spTgt>
                                        </p:tgtEl>
                                        <p:attrNameLst>
                                          <p:attrName>style.visibility</p:attrName>
                                        </p:attrNameLst>
                                      </p:cBhvr>
                                      <p:to>
                                        <p:strVal val="visible"/>
                                      </p:to>
                                    </p:set>
                                    <p:animEffect transition="in" filter="fade">
                                      <p:cBhvr>
                                        <p:cTn id="7" dur="2000"/>
                                        <p:tgtEl>
                                          <p:spTgt spid="183">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183">
                                            <p:txEl>
                                              <p:pRg st="1" end="1"/>
                                            </p:txEl>
                                          </p:spTgt>
                                        </p:tgtEl>
                                        <p:attrNameLst>
                                          <p:attrName>style.visibility</p:attrName>
                                        </p:attrNameLst>
                                      </p:cBhvr>
                                      <p:to>
                                        <p:strVal val="visible"/>
                                      </p:to>
                                    </p:set>
                                    <p:animEffect transition="in" filter="fade">
                                      <p:cBhvr>
                                        <p:cTn id="11" dur="2000"/>
                                        <p:tgtEl>
                                          <p:spTgt spid="183">
                                            <p:txEl>
                                              <p:pRg st="1" end="1"/>
                                            </p:txEl>
                                          </p:spTgt>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183">
                                            <p:txEl>
                                              <p:pRg st="2" end="2"/>
                                            </p:txEl>
                                          </p:spTgt>
                                        </p:tgtEl>
                                        <p:attrNameLst>
                                          <p:attrName>style.visibility</p:attrName>
                                        </p:attrNameLst>
                                      </p:cBhvr>
                                      <p:to>
                                        <p:strVal val="visible"/>
                                      </p:to>
                                    </p:set>
                                    <p:animEffect transition="in" filter="fade">
                                      <p:cBhvr>
                                        <p:cTn id="15" dur="2000"/>
                                        <p:tgtEl>
                                          <p:spTgt spid="183">
                                            <p:txEl>
                                              <p:pRg st="2" end="2"/>
                                            </p:txEl>
                                          </p:spTgt>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183">
                                            <p:txEl>
                                              <p:pRg st="3" end="3"/>
                                            </p:txEl>
                                          </p:spTgt>
                                        </p:tgtEl>
                                        <p:attrNameLst>
                                          <p:attrName>style.visibility</p:attrName>
                                        </p:attrNameLst>
                                      </p:cBhvr>
                                      <p:to>
                                        <p:strVal val="visible"/>
                                      </p:to>
                                    </p:set>
                                    <p:animEffect transition="in" filter="fade">
                                      <p:cBhvr>
                                        <p:cTn id="19" dur="2000"/>
                                        <p:tgtEl>
                                          <p:spTgt spid="183">
                                            <p:txEl>
                                              <p:pRg st="3" end="3"/>
                                            </p:txEl>
                                          </p:spTgt>
                                        </p:tgtEl>
                                      </p:cBhvr>
                                    </p:animEffect>
                                  </p:childTnLst>
                                </p:cTn>
                              </p:par>
                            </p:childTnLst>
                          </p:cTn>
                        </p:par>
                        <p:par>
                          <p:cTn id="20" fill="hold">
                            <p:stCondLst>
                              <p:cond delay="8000"/>
                            </p:stCondLst>
                            <p:childTnLst>
                              <p:par>
                                <p:cTn id="21" presetID="10" presetClass="entr" presetSubtype="0" fill="hold" nodeType="afterEffect">
                                  <p:stCondLst>
                                    <p:cond delay="0"/>
                                  </p:stCondLst>
                                  <p:childTnLst>
                                    <p:set>
                                      <p:cBhvr>
                                        <p:cTn id="22" dur="1" fill="hold">
                                          <p:stCondLst>
                                            <p:cond delay="0"/>
                                          </p:stCondLst>
                                        </p:cTn>
                                        <p:tgtEl>
                                          <p:spTgt spid="183">
                                            <p:txEl>
                                              <p:pRg st="4" end="4"/>
                                            </p:txEl>
                                          </p:spTgt>
                                        </p:tgtEl>
                                        <p:attrNameLst>
                                          <p:attrName>style.visibility</p:attrName>
                                        </p:attrNameLst>
                                      </p:cBhvr>
                                      <p:to>
                                        <p:strVal val="visible"/>
                                      </p:to>
                                    </p:set>
                                    <p:animEffect transition="in" filter="fade">
                                      <p:cBhvr>
                                        <p:cTn id="23" dur="2000"/>
                                        <p:tgtEl>
                                          <p:spTgt spid="183">
                                            <p:txEl>
                                              <p:pRg st="4" end="4"/>
                                            </p:txEl>
                                          </p:spTgt>
                                        </p:tgtEl>
                                      </p:cBhvr>
                                    </p:animEffect>
                                  </p:childTnLst>
                                </p:cTn>
                              </p:par>
                            </p:childTnLst>
                          </p:cTn>
                        </p:par>
                        <p:par>
                          <p:cTn id="24" fill="hold">
                            <p:stCondLst>
                              <p:cond delay="10000"/>
                            </p:stCondLst>
                            <p:childTnLst>
                              <p:par>
                                <p:cTn id="25" presetID="10" presetClass="entr" presetSubtype="0" fill="hold" nodeType="afterEffect">
                                  <p:stCondLst>
                                    <p:cond delay="0"/>
                                  </p:stCondLst>
                                  <p:childTnLst>
                                    <p:set>
                                      <p:cBhvr>
                                        <p:cTn id="26" dur="1" fill="hold">
                                          <p:stCondLst>
                                            <p:cond delay="0"/>
                                          </p:stCondLst>
                                        </p:cTn>
                                        <p:tgtEl>
                                          <p:spTgt spid="183">
                                            <p:txEl>
                                              <p:pRg st="5" end="5"/>
                                            </p:txEl>
                                          </p:spTgt>
                                        </p:tgtEl>
                                        <p:attrNameLst>
                                          <p:attrName>style.visibility</p:attrName>
                                        </p:attrNameLst>
                                      </p:cBhvr>
                                      <p:to>
                                        <p:strVal val="visible"/>
                                      </p:to>
                                    </p:set>
                                    <p:animEffect transition="in" filter="fade">
                                      <p:cBhvr>
                                        <p:cTn id="27" dur="2000"/>
                                        <p:tgtEl>
                                          <p:spTgt spid="183">
                                            <p:txEl>
                                              <p:pRg st="5" end="5"/>
                                            </p:txEl>
                                          </p:spTgt>
                                        </p:tgtEl>
                                      </p:cBhvr>
                                    </p:animEffect>
                                  </p:childTnLst>
                                </p:cTn>
                              </p:par>
                            </p:childTnLst>
                          </p:cTn>
                        </p:par>
                        <p:par>
                          <p:cTn id="28" fill="hold">
                            <p:stCondLst>
                              <p:cond delay="12000"/>
                            </p:stCondLst>
                            <p:childTnLst>
                              <p:par>
                                <p:cTn id="29" presetID="10" presetClass="entr" presetSubtype="0" fill="hold" nodeType="afterEffect">
                                  <p:stCondLst>
                                    <p:cond delay="0"/>
                                  </p:stCondLst>
                                  <p:childTnLst>
                                    <p:set>
                                      <p:cBhvr>
                                        <p:cTn id="30" dur="1" fill="hold">
                                          <p:stCondLst>
                                            <p:cond delay="0"/>
                                          </p:stCondLst>
                                        </p:cTn>
                                        <p:tgtEl>
                                          <p:spTgt spid="183">
                                            <p:txEl>
                                              <p:pRg st="6" end="6"/>
                                            </p:txEl>
                                          </p:spTgt>
                                        </p:tgtEl>
                                        <p:attrNameLst>
                                          <p:attrName>style.visibility</p:attrName>
                                        </p:attrNameLst>
                                      </p:cBhvr>
                                      <p:to>
                                        <p:strVal val="visible"/>
                                      </p:to>
                                    </p:set>
                                    <p:animEffect transition="in" filter="fade">
                                      <p:cBhvr>
                                        <p:cTn id="31" dur="2000"/>
                                        <p:tgtEl>
                                          <p:spTgt spid="183">
                                            <p:txEl>
                                              <p:pRg st="6" end="6"/>
                                            </p:txEl>
                                          </p:spTgt>
                                        </p:tgtEl>
                                      </p:cBhvr>
                                    </p:animEffect>
                                  </p:childTnLst>
                                </p:cTn>
                              </p:par>
                            </p:childTnLst>
                          </p:cTn>
                        </p:par>
                        <p:par>
                          <p:cTn id="32" fill="hold">
                            <p:stCondLst>
                              <p:cond delay="14000"/>
                            </p:stCondLst>
                            <p:childTnLst>
                              <p:par>
                                <p:cTn id="33" presetID="10" presetClass="entr" presetSubtype="0" fill="hold" nodeType="afterEffect">
                                  <p:stCondLst>
                                    <p:cond delay="0"/>
                                  </p:stCondLst>
                                  <p:childTnLst>
                                    <p:set>
                                      <p:cBhvr>
                                        <p:cTn id="34" dur="1" fill="hold">
                                          <p:stCondLst>
                                            <p:cond delay="0"/>
                                          </p:stCondLst>
                                        </p:cTn>
                                        <p:tgtEl>
                                          <p:spTgt spid="183">
                                            <p:txEl>
                                              <p:pRg st="7" end="7"/>
                                            </p:txEl>
                                          </p:spTgt>
                                        </p:tgtEl>
                                        <p:attrNameLst>
                                          <p:attrName>style.visibility</p:attrName>
                                        </p:attrNameLst>
                                      </p:cBhvr>
                                      <p:to>
                                        <p:strVal val="visible"/>
                                      </p:to>
                                    </p:set>
                                    <p:animEffect transition="in" filter="fade">
                                      <p:cBhvr>
                                        <p:cTn id="35" dur="2000"/>
                                        <p:tgtEl>
                                          <p:spTgt spid="183">
                                            <p:txEl>
                                              <p:pRg st="7" end="7"/>
                                            </p:txEl>
                                          </p:spTgt>
                                        </p:tgtEl>
                                      </p:cBhvr>
                                    </p:animEffect>
                                  </p:childTnLst>
                                </p:cTn>
                              </p:par>
                            </p:childTnLst>
                          </p:cTn>
                        </p:par>
                        <p:par>
                          <p:cTn id="36" fill="hold">
                            <p:stCondLst>
                              <p:cond delay="16000"/>
                            </p:stCondLst>
                            <p:childTnLst>
                              <p:par>
                                <p:cTn id="37" presetID="10" presetClass="entr" presetSubtype="0" fill="hold" nodeType="afterEffect">
                                  <p:stCondLst>
                                    <p:cond delay="0"/>
                                  </p:stCondLst>
                                  <p:childTnLst>
                                    <p:set>
                                      <p:cBhvr>
                                        <p:cTn id="38" dur="1" fill="hold">
                                          <p:stCondLst>
                                            <p:cond delay="0"/>
                                          </p:stCondLst>
                                        </p:cTn>
                                        <p:tgtEl>
                                          <p:spTgt spid="183">
                                            <p:txEl>
                                              <p:pRg st="8" end="8"/>
                                            </p:txEl>
                                          </p:spTgt>
                                        </p:tgtEl>
                                        <p:attrNameLst>
                                          <p:attrName>style.visibility</p:attrName>
                                        </p:attrNameLst>
                                      </p:cBhvr>
                                      <p:to>
                                        <p:strVal val="visible"/>
                                      </p:to>
                                    </p:set>
                                    <p:animEffect transition="in" filter="fade">
                                      <p:cBhvr>
                                        <p:cTn id="39" dur="2000"/>
                                        <p:tgtEl>
                                          <p:spTgt spid="183">
                                            <p:txEl>
                                              <p:pRg st="8" end="8"/>
                                            </p:txEl>
                                          </p:spTgt>
                                        </p:tgtEl>
                                      </p:cBhvr>
                                    </p:animEffect>
                                  </p:childTnLst>
                                </p:cTn>
                              </p:par>
                            </p:childTnLst>
                          </p:cTn>
                        </p:par>
                        <p:par>
                          <p:cTn id="40" fill="hold">
                            <p:stCondLst>
                              <p:cond delay="18000"/>
                            </p:stCondLst>
                            <p:childTnLst>
                              <p:par>
                                <p:cTn id="41" presetID="10" presetClass="entr" presetSubtype="0" fill="hold" nodeType="afterEffect">
                                  <p:stCondLst>
                                    <p:cond delay="0"/>
                                  </p:stCondLst>
                                  <p:childTnLst>
                                    <p:set>
                                      <p:cBhvr>
                                        <p:cTn id="42" dur="1" fill="hold">
                                          <p:stCondLst>
                                            <p:cond delay="0"/>
                                          </p:stCondLst>
                                        </p:cTn>
                                        <p:tgtEl>
                                          <p:spTgt spid="183">
                                            <p:txEl>
                                              <p:pRg st="9" end="9"/>
                                            </p:txEl>
                                          </p:spTgt>
                                        </p:tgtEl>
                                        <p:attrNameLst>
                                          <p:attrName>style.visibility</p:attrName>
                                        </p:attrNameLst>
                                      </p:cBhvr>
                                      <p:to>
                                        <p:strVal val="visible"/>
                                      </p:to>
                                    </p:set>
                                    <p:animEffect transition="in" filter="fade">
                                      <p:cBhvr>
                                        <p:cTn id="43" dur="2000"/>
                                        <p:tgtEl>
                                          <p:spTgt spid="18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p:nvPr/>
        </p:nvSpPr>
        <p:spPr>
          <a:xfrm>
            <a:off x="1045250" y="507100"/>
            <a:ext cx="3446099" cy="1014299"/>
          </a:xfrm>
          <a:prstGeom prst="rect">
            <a:avLst/>
          </a:prstGeom>
          <a:noFill/>
          <a:ln>
            <a:noFill/>
          </a:ln>
        </p:spPr>
        <p:txBody>
          <a:bodyPr lIns="91425" tIns="91425" rIns="91425" bIns="91425" anchor="t" anchorCtr="0">
            <a:noAutofit/>
          </a:bodyPr>
          <a:lstStyle/>
          <a:p>
            <a:pPr>
              <a:spcBef>
                <a:spcPts val="0"/>
              </a:spcBef>
              <a:buNone/>
            </a:pPr>
            <a:endParaRPr/>
          </a:p>
        </p:txBody>
      </p:sp>
      <p:sp>
        <p:nvSpPr>
          <p:cNvPr id="189" name="Shape 189"/>
          <p:cNvSpPr txBox="1">
            <a:spLocks noGrp="1"/>
          </p:cNvSpPr>
          <p:nvPr>
            <p:ph type="title"/>
          </p:nvPr>
        </p:nvSpPr>
        <p:spPr>
          <a:xfrm>
            <a:off x="311700" y="135050"/>
            <a:ext cx="8520599" cy="821700"/>
          </a:xfrm>
          <a:prstGeom prst="rect">
            <a:avLst/>
          </a:prstGeom>
        </p:spPr>
        <p:txBody>
          <a:bodyPr lIns="91425" tIns="91425" rIns="91425" bIns="91425" anchor="ctr" anchorCtr="0">
            <a:noAutofit/>
          </a:bodyPr>
          <a:lstStyle/>
          <a:p>
            <a:pPr lvl="0" algn="ctr" rtl="0">
              <a:spcBef>
                <a:spcPts val="0"/>
              </a:spcBef>
              <a:buNone/>
            </a:pPr>
            <a:r>
              <a:rPr lang="en" sz="4800">
                <a:latin typeface="Times New Roman"/>
                <a:ea typeface="Times New Roman"/>
                <a:cs typeface="Times New Roman"/>
                <a:sym typeface="Times New Roman"/>
              </a:rPr>
              <a:t>IMAGE ENHANCEMENT</a:t>
            </a:r>
          </a:p>
        </p:txBody>
      </p:sp>
      <p:sp>
        <p:nvSpPr>
          <p:cNvPr id="190" name="Shape 190"/>
          <p:cNvSpPr txBox="1"/>
          <p:nvPr/>
        </p:nvSpPr>
        <p:spPr>
          <a:xfrm>
            <a:off x="1204275" y="3027575"/>
            <a:ext cx="2847599" cy="1350599"/>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191" name="Shape 191"/>
          <p:cNvSpPr txBox="1">
            <a:spLocks noGrp="1"/>
          </p:cNvSpPr>
          <p:nvPr>
            <p:ph type="body" idx="1"/>
          </p:nvPr>
        </p:nvSpPr>
        <p:spPr>
          <a:xfrm>
            <a:off x="311700" y="956750"/>
            <a:ext cx="4179600" cy="3611999"/>
          </a:xfrm>
          <a:prstGeom prst="rect">
            <a:avLst/>
          </a:prstGeom>
        </p:spPr>
        <p:txBody>
          <a:bodyPr lIns="91425" tIns="91425" rIns="91425" bIns="91425" anchor="t" anchorCtr="0">
            <a:noAutofit/>
          </a:bodyPr>
          <a:lstStyle/>
          <a:p>
            <a:pPr lvl="0" algn="just" rtl="0">
              <a:spcBef>
                <a:spcPts val="0"/>
              </a:spcBef>
              <a:spcAft>
                <a:spcPts val="0"/>
              </a:spcAft>
              <a:buClr>
                <a:srgbClr val="000000"/>
              </a:buClr>
              <a:buSzPct val="78571"/>
              <a:buFont typeface="Arial"/>
              <a:buNone/>
            </a:pPr>
            <a:r>
              <a:rPr lang="en" b="1" dirty="0">
                <a:solidFill>
                  <a:srgbClr val="000000"/>
                </a:solidFill>
                <a:latin typeface="Arial"/>
                <a:ea typeface="Arial"/>
                <a:cs typeface="Arial"/>
                <a:sym typeface="Arial"/>
              </a:rPr>
              <a:t>Order-Statistics Filters</a:t>
            </a:r>
          </a:p>
          <a:p>
            <a:pPr lvl="0" algn="just" rtl="0">
              <a:spcBef>
                <a:spcPts val="0"/>
              </a:spcBef>
              <a:spcAft>
                <a:spcPts val="0"/>
              </a:spcAft>
              <a:buClr>
                <a:srgbClr val="000000"/>
              </a:buClr>
              <a:buSzPct val="78571"/>
              <a:buFont typeface="Arial"/>
              <a:buNone/>
            </a:pPr>
            <a:r>
              <a:rPr lang="en" dirty="0">
                <a:solidFill>
                  <a:srgbClr val="000000"/>
                </a:solidFill>
                <a:latin typeface="Arial"/>
                <a:ea typeface="Arial"/>
                <a:cs typeface="Arial"/>
                <a:sym typeface="Arial"/>
              </a:rPr>
              <a:t>Order-statistics filters are nonlinear spatial filters whose response is based on ordering the pixels contained in the image area encompassed by the filter, and then replacing the value of the center pixel with the value determined by the ranking result.</a:t>
            </a:r>
          </a:p>
          <a:p>
            <a:pPr algn="just" rtl="0">
              <a:spcBef>
                <a:spcPts val="0"/>
              </a:spcBef>
              <a:spcAft>
                <a:spcPts val="0"/>
              </a:spcAft>
              <a:buNone/>
            </a:pPr>
            <a:r>
              <a:rPr lang="en" b="1" u="sng" dirty="0">
                <a:solidFill>
                  <a:srgbClr val="000000"/>
                </a:solidFill>
                <a:latin typeface="Arial"/>
                <a:ea typeface="Arial"/>
                <a:cs typeface="Arial"/>
                <a:sym typeface="Arial"/>
              </a:rPr>
              <a:t>Median Filter</a:t>
            </a:r>
            <a:r>
              <a:rPr lang="en" b="1" dirty="0">
                <a:solidFill>
                  <a:srgbClr val="000000"/>
                </a:solidFill>
                <a:latin typeface="Arial"/>
                <a:ea typeface="Arial"/>
                <a:cs typeface="Arial"/>
                <a:sym typeface="Arial"/>
              </a:rPr>
              <a:t>: </a:t>
            </a:r>
          </a:p>
          <a:p>
            <a:pPr marL="457200" lvl="0" indent="-228600" algn="just" rtl="0">
              <a:spcBef>
                <a:spcPts val="0"/>
              </a:spcBef>
              <a:spcAft>
                <a:spcPts val="0"/>
              </a:spcAft>
              <a:buClr>
                <a:srgbClr val="000000"/>
              </a:buClr>
              <a:buFont typeface="Arial" pitchFamily="34" charset="0"/>
              <a:buChar char="•"/>
            </a:pPr>
            <a:r>
              <a:rPr lang="en" dirty="0">
                <a:solidFill>
                  <a:srgbClr val="000000"/>
                </a:solidFill>
                <a:latin typeface="Arial"/>
                <a:ea typeface="Arial"/>
                <a:cs typeface="Arial"/>
                <a:sym typeface="Arial"/>
              </a:rPr>
              <a:t>Performs a nonlinear operation which replaces each entry with the median of its neighbouring entries.</a:t>
            </a:r>
          </a:p>
          <a:p>
            <a:pPr marL="457200" lvl="0" indent="-228600" algn="just" rtl="0">
              <a:spcBef>
                <a:spcPts val="0"/>
              </a:spcBef>
              <a:spcAft>
                <a:spcPts val="0"/>
              </a:spcAft>
              <a:buClr>
                <a:srgbClr val="000000"/>
              </a:buClr>
              <a:buFont typeface="Arial" pitchFamily="34" charset="0"/>
              <a:buChar char="•"/>
            </a:pPr>
            <a:r>
              <a:rPr lang="en" dirty="0">
                <a:solidFill>
                  <a:srgbClr val="000000"/>
                </a:solidFill>
                <a:latin typeface="Arial"/>
                <a:ea typeface="Arial"/>
                <a:cs typeface="Arial"/>
                <a:sym typeface="Arial"/>
              </a:rPr>
              <a:t>Reduces impulse or salt and pepper noise and can smooth pixels whose values differ significantly from their surroundings. </a:t>
            </a:r>
          </a:p>
          <a:p>
            <a:pPr lvl="0" algn="just" rtl="0">
              <a:spcBef>
                <a:spcPts val="0"/>
              </a:spcBef>
              <a:buNone/>
            </a:pPr>
            <a:endParaRPr sz="1800">
              <a:solidFill>
                <a:srgbClr val="000000"/>
              </a:solidFill>
              <a:latin typeface="Times New Roman"/>
              <a:ea typeface="Times New Roman"/>
              <a:cs typeface="Times New Roman"/>
              <a:sym typeface="Times New Roman"/>
            </a:endParaRPr>
          </a:p>
        </p:txBody>
      </p:sp>
      <p:sp>
        <p:nvSpPr>
          <p:cNvPr id="192" name="Shape 192"/>
          <p:cNvSpPr txBox="1">
            <a:spLocks noGrp="1"/>
          </p:cNvSpPr>
          <p:nvPr>
            <p:ph type="body" idx="2"/>
          </p:nvPr>
        </p:nvSpPr>
        <p:spPr>
          <a:xfrm>
            <a:off x="4652825" y="1012950"/>
            <a:ext cx="4179600" cy="3555899"/>
          </a:xfrm>
          <a:prstGeom prst="rect">
            <a:avLst/>
          </a:prstGeom>
        </p:spPr>
        <p:txBody>
          <a:bodyPr lIns="91425" tIns="91425" rIns="91425" bIns="91425" anchor="t" anchorCtr="0">
            <a:noAutofit/>
          </a:bodyPr>
          <a:lstStyle/>
          <a:p>
            <a:pPr algn="just" rtl="0">
              <a:spcBef>
                <a:spcPts val="0"/>
              </a:spcBef>
              <a:spcAft>
                <a:spcPts val="0"/>
              </a:spcAft>
              <a:buNone/>
            </a:pPr>
            <a:r>
              <a:rPr lang="en" b="1" dirty="0">
                <a:solidFill>
                  <a:srgbClr val="000000"/>
                </a:solidFill>
                <a:latin typeface="Arial"/>
                <a:ea typeface="Arial"/>
                <a:cs typeface="Arial"/>
                <a:sym typeface="Arial"/>
              </a:rPr>
              <a:t>Gaussian Filter:</a:t>
            </a:r>
            <a:r>
              <a:rPr lang="en" dirty="0">
                <a:solidFill>
                  <a:srgbClr val="000000"/>
                </a:solidFill>
                <a:latin typeface="Arial"/>
                <a:ea typeface="Arial"/>
                <a:cs typeface="Arial"/>
                <a:sym typeface="Arial"/>
              </a:rPr>
              <a:t> </a:t>
            </a:r>
          </a:p>
          <a:p>
            <a:pPr marL="457200" lvl="0" indent="-228600" algn="just" rtl="0">
              <a:spcBef>
                <a:spcPts val="0"/>
              </a:spcBef>
              <a:spcAft>
                <a:spcPts val="0"/>
              </a:spcAft>
              <a:buClr>
                <a:srgbClr val="000000"/>
              </a:buClr>
              <a:buFont typeface="Arial" pitchFamily="34" charset="0"/>
              <a:buChar char="•"/>
            </a:pPr>
            <a:r>
              <a:rPr lang="en" dirty="0">
                <a:solidFill>
                  <a:srgbClr val="000000"/>
                </a:solidFill>
                <a:latin typeface="Arial"/>
                <a:ea typeface="Arial"/>
                <a:cs typeface="Arial"/>
                <a:sym typeface="Arial"/>
              </a:rPr>
              <a:t>The Gaussian smoothing operator is a 2-D convolution operator that is used to `blur' images and remove detail and noise. </a:t>
            </a:r>
          </a:p>
          <a:p>
            <a:pPr marL="457200" lvl="0" indent="-228600" algn="just" rtl="0">
              <a:spcBef>
                <a:spcPts val="0"/>
              </a:spcBef>
              <a:spcAft>
                <a:spcPts val="0"/>
              </a:spcAft>
              <a:buClr>
                <a:srgbClr val="000000"/>
              </a:buClr>
              <a:buFont typeface="Arial" pitchFamily="34" charset="0"/>
              <a:buChar char="•"/>
            </a:pPr>
            <a:r>
              <a:rPr lang="en" dirty="0">
                <a:solidFill>
                  <a:srgbClr val="000000"/>
                </a:solidFill>
                <a:latin typeface="Arial"/>
                <a:ea typeface="Arial"/>
                <a:cs typeface="Arial"/>
                <a:sym typeface="Arial"/>
              </a:rPr>
              <a:t>It is similar to the mean filter but it uses a different kernel that represents the shape of a Gaussian hump. </a:t>
            </a:r>
          </a:p>
          <a:p>
            <a:pPr algn="just" rtl="0">
              <a:spcBef>
                <a:spcPts val="0"/>
              </a:spcBef>
              <a:spcAft>
                <a:spcPts val="0"/>
              </a:spcAft>
              <a:buNone/>
            </a:pPr>
            <a:r>
              <a:rPr lang="en" dirty="0">
                <a:solidFill>
                  <a:srgbClr val="000000"/>
                </a:solidFill>
                <a:latin typeface="Arial"/>
                <a:ea typeface="Arial"/>
                <a:cs typeface="Arial"/>
                <a:sym typeface="Arial"/>
              </a:rPr>
              <a:t>           </a:t>
            </a:r>
          </a:p>
          <a:p>
            <a:pPr lvl="0" algn="just" rtl="0">
              <a:spcBef>
                <a:spcPts val="0"/>
              </a:spcBef>
              <a:spcAft>
                <a:spcPts val="0"/>
              </a:spcAft>
              <a:buNone/>
            </a:pPr>
            <a:endParaRPr>
              <a:solidFill>
                <a:srgbClr val="000000"/>
              </a:solidFill>
              <a:latin typeface="Arial"/>
              <a:ea typeface="Arial"/>
              <a:cs typeface="Arial"/>
              <a:sym typeface="Arial"/>
            </a:endParaRPr>
          </a:p>
          <a:p>
            <a:pPr lvl="0" algn="just" rtl="0">
              <a:spcBef>
                <a:spcPts val="0"/>
              </a:spcBef>
              <a:spcAft>
                <a:spcPts val="0"/>
              </a:spcAft>
              <a:buNone/>
            </a:pPr>
            <a:endParaRPr>
              <a:solidFill>
                <a:srgbClr val="000000"/>
              </a:solidFill>
              <a:latin typeface="Arial"/>
              <a:ea typeface="Arial"/>
              <a:cs typeface="Arial"/>
              <a:sym typeface="Arial"/>
            </a:endParaRPr>
          </a:p>
          <a:p>
            <a:pPr marL="457200" lvl="0" indent="-228600" algn="just" rtl="0">
              <a:spcBef>
                <a:spcPts val="0"/>
              </a:spcBef>
              <a:spcAft>
                <a:spcPts val="0"/>
              </a:spcAft>
              <a:buClr>
                <a:srgbClr val="000000"/>
              </a:buClr>
              <a:buFont typeface="Arial" pitchFamily="34" charset="0"/>
              <a:buChar char="•"/>
            </a:pPr>
            <a:r>
              <a:rPr lang="en" dirty="0">
                <a:solidFill>
                  <a:srgbClr val="000000"/>
                </a:solidFill>
                <a:latin typeface="Arial"/>
                <a:ea typeface="Arial"/>
                <a:cs typeface="Arial"/>
                <a:sym typeface="Arial"/>
              </a:rPr>
              <a:t>This formula produces a surface whose contours are concentric circles with a gaussian distribution from the centre point which is used to build a convolution matrix which is applied to the original image.</a:t>
            </a:r>
          </a:p>
          <a:p>
            <a:pPr lvl="0" algn="just" rtl="0">
              <a:spcBef>
                <a:spcPts val="0"/>
              </a:spcBef>
              <a:spcAft>
                <a:spcPts val="0"/>
              </a:spcAft>
              <a:buClr>
                <a:srgbClr val="000000"/>
              </a:buClr>
              <a:buFont typeface="Arial"/>
              <a:buNone/>
            </a:pPr>
            <a:endParaRPr b="1" u="sng">
              <a:solidFill>
                <a:srgbClr val="000000"/>
              </a:solidFill>
              <a:latin typeface="Arial"/>
              <a:ea typeface="Arial"/>
              <a:cs typeface="Arial"/>
              <a:sym typeface="Arial"/>
            </a:endParaRPr>
          </a:p>
          <a:p>
            <a:pPr lvl="0" rtl="0">
              <a:spcBef>
                <a:spcPts val="0"/>
              </a:spcBef>
              <a:buClr>
                <a:srgbClr val="000000"/>
              </a:buClr>
              <a:buFont typeface="Arial"/>
              <a:buNone/>
            </a:pPr>
            <a:endParaRPr sz="1800" b="1" u="sng">
              <a:solidFill>
                <a:srgbClr val="000000"/>
              </a:solidFill>
              <a:latin typeface="Times New Roman"/>
              <a:ea typeface="Times New Roman"/>
              <a:cs typeface="Times New Roman"/>
              <a:sym typeface="Times New Roman"/>
            </a:endParaRPr>
          </a:p>
          <a:p>
            <a:pPr lvl="0" rtl="0">
              <a:spcBef>
                <a:spcPts val="0"/>
              </a:spcBef>
              <a:buClr>
                <a:srgbClr val="000000"/>
              </a:buClr>
              <a:buFont typeface="Arial"/>
              <a:buNone/>
            </a:pPr>
            <a:endParaRPr sz="1800">
              <a:solidFill>
                <a:srgbClr val="000000"/>
              </a:solidFill>
              <a:latin typeface="Times New Roman"/>
              <a:ea typeface="Times New Roman"/>
              <a:cs typeface="Times New Roman"/>
              <a:sym typeface="Times New Roman"/>
            </a:endParaRPr>
          </a:p>
          <a:p>
            <a:pPr lvl="0" algn="just" rtl="0">
              <a:spcBef>
                <a:spcPts val="0"/>
              </a:spcBef>
              <a:spcAft>
                <a:spcPts val="0"/>
              </a:spcAft>
              <a:buNone/>
            </a:pPr>
            <a:endParaRPr b="1" u="sng">
              <a:solidFill>
                <a:srgbClr val="000000"/>
              </a:solidFill>
              <a:latin typeface="Arial"/>
              <a:ea typeface="Arial"/>
              <a:cs typeface="Arial"/>
              <a:sym typeface="Arial"/>
            </a:endParaRPr>
          </a:p>
          <a:p>
            <a:pPr lvl="0" algn="just" rtl="0">
              <a:spcBef>
                <a:spcPts val="0"/>
              </a:spcBef>
              <a:buNone/>
            </a:pPr>
            <a:endParaRPr sz="1800" b="1" u="sng">
              <a:solidFill>
                <a:srgbClr val="000000"/>
              </a:solidFill>
              <a:latin typeface="Times New Roman"/>
              <a:ea typeface="Times New Roman"/>
              <a:cs typeface="Times New Roman"/>
              <a:sym typeface="Times New Roman"/>
            </a:endParaRPr>
          </a:p>
          <a:p>
            <a:pPr lvl="0" algn="just" rtl="0">
              <a:spcBef>
                <a:spcPts val="0"/>
              </a:spcBef>
              <a:buNone/>
            </a:pPr>
            <a:endParaRPr sz="1800">
              <a:solidFill>
                <a:srgbClr val="000000"/>
              </a:solidFill>
              <a:latin typeface="Times New Roman"/>
              <a:ea typeface="Times New Roman"/>
              <a:cs typeface="Times New Roman"/>
              <a:sym typeface="Times New Roman"/>
            </a:endParaRPr>
          </a:p>
          <a:p>
            <a:pPr lvl="0" algn="just" rtl="0">
              <a:spcBef>
                <a:spcPts val="0"/>
              </a:spcBef>
              <a:buNone/>
            </a:pPr>
            <a:endParaRPr/>
          </a:p>
          <a:p>
            <a:pPr lvl="0" algn="just" rtl="0">
              <a:spcBef>
                <a:spcPts val="0"/>
              </a:spcBef>
              <a:buNone/>
            </a:pPr>
            <a:endParaRPr/>
          </a:p>
        </p:txBody>
      </p:sp>
      <p:pic>
        <p:nvPicPr>
          <p:cNvPr id="193" name="Shape 193"/>
          <p:cNvPicPr preferRelativeResize="0"/>
          <p:nvPr/>
        </p:nvPicPr>
        <p:blipFill>
          <a:blip r:embed="rId3">
            <a:alphaModFix/>
          </a:blip>
          <a:stretch>
            <a:fillRect/>
          </a:stretch>
        </p:blipFill>
        <p:spPr>
          <a:xfrm>
            <a:off x="5849675" y="2821462"/>
            <a:ext cx="2171700" cy="581025"/>
          </a:xfrm>
          <a:prstGeom prst="rect">
            <a:avLst/>
          </a:prstGeom>
          <a:noFill/>
          <a:ln>
            <a:noFill/>
          </a:ln>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2">
                                            <p:txEl>
                                              <p:pRg st="0" end="0"/>
                                            </p:txEl>
                                          </p:spTgt>
                                        </p:tgtEl>
                                        <p:attrNameLst>
                                          <p:attrName>style.visibility</p:attrName>
                                        </p:attrNameLst>
                                      </p:cBhvr>
                                      <p:to>
                                        <p:strVal val="visible"/>
                                      </p:to>
                                    </p:set>
                                    <p:animEffect transition="in" filter="fade">
                                      <p:cBhvr>
                                        <p:cTn id="7" dur="2000"/>
                                        <p:tgtEl>
                                          <p:spTgt spid="192">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192">
                                            <p:txEl>
                                              <p:pRg st="1" end="1"/>
                                            </p:txEl>
                                          </p:spTgt>
                                        </p:tgtEl>
                                        <p:attrNameLst>
                                          <p:attrName>style.visibility</p:attrName>
                                        </p:attrNameLst>
                                      </p:cBhvr>
                                      <p:to>
                                        <p:strVal val="visible"/>
                                      </p:to>
                                    </p:set>
                                    <p:animEffect transition="in" filter="fade">
                                      <p:cBhvr>
                                        <p:cTn id="11" dur="2000"/>
                                        <p:tgtEl>
                                          <p:spTgt spid="192">
                                            <p:txEl>
                                              <p:pRg st="1" end="1"/>
                                            </p:txEl>
                                          </p:spTgt>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192">
                                            <p:txEl>
                                              <p:pRg st="2" end="2"/>
                                            </p:txEl>
                                          </p:spTgt>
                                        </p:tgtEl>
                                        <p:attrNameLst>
                                          <p:attrName>style.visibility</p:attrName>
                                        </p:attrNameLst>
                                      </p:cBhvr>
                                      <p:to>
                                        <p:strVal val="visible"/>
                                      </p:to>
                                    </p:set>
                                    <p:animEffect transition="in" filter="fade">
                                      <p:cBhvr>
                                        <p:cTn id="15" dur="2000"/>
                                        <p:tgtEl>
                                          <p:spTgt spid="192">
                                            <p:txEl>
                                              <p:pRg st="2" end="2"/>
                                            </p:txEl>
                                          </p:spTgt>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192">
                                            <p:txEl>
                                              <p:pRg st="3" end="3"/>
                                            </p:txEl>
                                          </p:spTgt>
                                        </p:tgtEl>
                                        <p:attrNameLst>
                                          <p:attrName>style.visibility</p:attrName>
                                        </p:attrNameLst>
                                      </p:cBhvr>
                                      <p:to>
                                        <p:strVal val="visible"/>
                                      </p:to>
                                    </p:set>
                                    <p:animEffect transition="in" filter="fade">
                                      <p:cBhvr>
                                        <p:cTn id="19" dur="2000"/>
                                        <p:tgtEl>
                                          <p:spTgt spid="192">
                                            <p:txEl>
                                              <p:pRg st="3" end="3"/>
                                            </p:txEl>
                                          </p:spTgt>
                                        </p:tgtEl>
                                      </p:cBhvr>
                                    </p:animEffect>
                                  </p:childTnLst>
                                </p:cTn>
                              </p:par>
                            </p:childTnLst>
                          </p:cTn>
                        </p:par>
                        <p:par>
                          <p:cTn id="20" fill="hold">
                            <p:stCondLst>
                              <p:cond delay="8000"/>
                            </p:stCondLst>
                            <p:childTnLst>
                              <p:par>
                                <p:cTn id="21" presetID="10" presetClass="entr" presetSubtype="0" fill="hold" nodeType="afterEffect">
                                  <p:stCondLst>
                                    <p:cond delay="0"/>
                                  </p:stCondLst>
                                  <p:childTnLst>
                                    <p:set>
                                      <p:cBhvr>
                                        <p:cTn id="22" dur="1" fill="hold">
                                          <p:stCondLst>
                                            <p:cond delay="0"/>
                                          </p:stCondLst>
                                        </p:cTn>
                                        <p:tgtEl>
                                          <p:spTgt spid="192">
                                            <p:txEl>
                                              <p:pRg st="4" end="4"/>
                                            </p:txEl>
                                          </p:spTgt>
                                        </p:tgtEl>
                                        <p:attrNameLst>
                                          <p:attrName>style.visibility</p:attrName>
                                        </p:attrNameLst>
                                      </p:cBhvr>
                                      <p:to>
                                        <p:strVal val="visible"/>
                                      </p:to>
                                    </p:set>
                                    <p:animEffect transition="in" filter="fade">
                                      <p:cBhvr>
                                        <p:cTn id="23" dur="2000"/>
                                        <p:tgtEl>
                                          <p:spTgt spid="192">
                                            <p:txEl>
                                              <p:pRg st="4" end="4"/>
                                            </p:txEl>
                                          </p:spTgt>
                                        </p:tgtEl>
                                      </p:cBhvr>
                                    </p:animEffect>
                                  </p:childTnLst>
                                </p:cTn>
                              </p:par>
                            </p:childTnLst>
                          </p:cTn>
                        </p:par>
                        <p:par>
                          <p:cTn id="24" fill="hold">
                            <p:stCondLst>
                              <p:cond delay="10000"/>
                            </p:stCondLst>
                            <p:childTnLst>
                              <p:par>
                                <p:cTn id="25" presetID="10" presetClass="entr" presetSubtype="0" fill="hold" nodeType="afterEffect">
                                  <p:stCondLst>
                                    <p:cond delay="0"/>
                                  </p:stCondLst>
                                  <p:childTnLst>
                                    <p:set>
                                      <p:cBhvr>
                                        <p:cTn id="26" dur="1" fill="hold">
                                          <p:stCondLst>
                                            <p:cond delay="0"/>
                                          </p:stCondLst>
                                        </p:cTn>
                                        <p:tgtEl>
                                          <p:spTgt spid="192">
                                            <p:txEl>
                                              <p:pRg st="5" end="5"/>
                                            </p:txEl>
                                          </p:spTgt>
                                        </p:tgtEl>
                                        <p:attrNameLst>
                                          <p:attrName>style.visibility</p:attrName>
                                        </p:attrNameLst>
                                      </p:cBhvr>
                                      <p:to>
                                        <p:strVal val="visible"/>
                                      </p:to>
                                    </p:set>
                                    <p:animEffect transition="in" filter="fade">
                                      <p:cBhvr>
                                        <p:cTn id="27" dur="2000"/>
                                        <p:tgtEl>
                                          <p:spTgt spid="192">
                                            <p:txEl>
                                              <p:pRg st="5" end="5"/>
                                            </p:txEl>
                                          </p:spTgt>
                                        </p:tgtEl>
                                      </p:cBhvr>
                                    </p:animEffect>
                                  </p:childTnLst>
                                </p:cTn>
                              </p:par>
                            </p:childTnLst>
                          </p:cTn>
                        </p:par>
                        <p:par>
                          <p:cTn id="28" fill="hold">
                            <p:stCondLst>
                              <p:cond delay="12000"/>
                            </p:stCondLst>
                            <p:childTnLst>
                              <p:par>
                                <p:cTn id="29" presetID="10" presetClass="entr" presetSubtype="0" fill="hold" nodeType="afterEffect">
                                  <p:stCondLst>
                                    <p:cond delay="0"/>
                                  </p:stCondLst>
                                  <p:childTnLst>
                                    <p:set>
                                      <p:cBhvr>
                                        <p:cTn id="30" dur="1" fill="hold">
                                          <p:stCondLst>
                                            <p:cond delay="0"/>
                                          </p:stCondLst>
                                        </p:cTn>
                                        <p:tgtEl>
                                          <p:spTgt spid="192">
                                            <p:txEl>
                                              <p:pRg st="6" end="6"/>
                                            </p:txEl>
                                          </p:spTgt>
                                        </p:tgtEl>
                                        <p:attrNameLst>
                                          <p:attrName>style.visibility</p:attrName>
                                        </p:attrNameLst>
                                      </p:cBhvr>
                                      <p:to>
                                        <p:strVal val="visible"/>
                                      </p:to>
                                    </p:set>
                                    <p:animEffect transition="in" filter="fade">
                                      <p:cBhvr>
                                        <p:cTn id="31" dur="2000"/>
                                        <p:tgtEl>
                                          <p:spTgt spid="192">
                                            <p:txEl>
                                              <p:pRg st="6" end="6"/>
                                            </p:txEl>
                                          </p:spTgt>
                                        </p:tgtEl>
                                      </p:cBhvr>
                                    </p:animEffect>
                                  </p:childTnLst>
                                </p:cTn>
                              </p:par>
                            </p:childTnLst>
                          </p:cTn>
                        </p:par>
                        <p:par>
                          <p:cTn id="32" fill="hold">
                            <p:stCondLst>
                              <p:cond delay="14000"/>
                            </p:stCondLst>
                            <p:childTnLst>
                              <p:par>
                                <p:cTn id="33" presetID="10" presetClass="entr" presetSubtype="0" fill="hold" nodeType="afterEffect">
                                  <p:stCondLst>
                                    <p:cond delay="0"/>
                                  </p:stCondLst>
                                  <p:childTnLst>
                                    <p:set>
                                      <p:cBhvr>
                                        <p:cTn id="34" dur="1" fill="hold">
                                          <p:stCondLst>
                                            <p:cond delay="0"/>
                                          </p:stCondLst>
                                        </p:cTn>
                                        <p:tgtEl>
                                          <p:spTgt spid="192">
                                            <p:txEl>
                                              <p:pRg st="7" end="7"/>
                                            </p:txEl>
                                          </p:spTgt>
                                        </p:tgtEl>
                                        <p:attrNameLst>
                                          <p:attrName>style.visibility</p:attrName>
                                        </p:attrNameLst>
                                      </p:cBhvr>
                                      <p:to>
                                        <p:strVal val="visible"/>
                                      </p:to>
                                    </p:set>
                                    <p:animEffect transition="in" filter="fade">
                                      <p:cBhvr>
                                        <p:cTn id="35" dur="2000"/>
                                        <p:tgtEl>
                                          <p:spTgt spid="192">
                                            <p:txEl>
                                              <p:pRg st="7" end="7"/>
                                            </p:txEl>
                                          </p:spTgt>
                                        </p:tgtEl>
                                      </p:cBhvr>
                                    </p:animEffect>
                                  </p:childTnLst>
                                </p:cTn>
                              </p:par>
                            </p:childTnLst>
                          </p:cTn>
                        </p:par>
                        <p:par>
                          <p:cTn id="36" fill="hold">
                            <p:stCondLst>
                              <p:cond delay="16000"/>
                            </p:stCondLst>
                            <p:childTnLst>
                              <p:par>
                                <p:cTn id="37" presetID="10" presetClass="entr" presetSubtype="0" fill="hold" nodeType="afterEffect">
                                  <p:stCondLst>
                                    <p:cond delay="0"/>
                                  </p:stCondLst>
                                  <p:childTnLst>
                                    <p:set>
                                      <p:cBhvr>
                                        <p:cTn id="38" dur="1" fill="hold">
                                          <p:stCondLst>
                                            <p:cond delay="0"/>
                                          </p:stCondLst>
                                        </p:cTn>
                                        <p:tgtEl>
                                          <p:spTgt spid="192">
                                            <p:txEl>
                                              <p:pRg st="8" end="8"/>
                                            </p:txEl>
                                          </p:spTgt>
                                        </p:tgtEl>
                                        <p:attrNameLst>
                                          <p:attrName>style.visibility</p:attrName>
                                        </p:attrNameLst>
                                      </p:cBhvr>
                                      <p:to>
                                        <p:strVal val="visible"/>
                                      </p:to>
                                    </p:set>
                                    <p:animEffect transition="in" filter="fade">
                                      <p:cBhvr>
                                        <p:cTn id="39" dur="2000"/>
                                        <p:tgtEl>
                                          <p:spTgt spid="192">
                                            <p:txEl>
                                              <p:pRg st="8" end="8"/>
                                            </p:txEl>
                                          </p:spTgt>
                                        </p:tgtEl>
                                      </p:cBhvr>
                                    </p:animEffect>
                                  </p:childTnLst>
                                </p:cTn>
                              </p:par>
                            </p:childTnLst>
                          </p:cTn>
                        </p:par>
                        <p:par>
                          <p:cTn id="40" fill="hold">
                            <p:stCondLst>
                              <p:cond delay="18000"/>
                            </p:stCondLst>
                            <p:childTnLst>
                              <p:par>
                                <p:cTn id="41" presetID="10" presetClass="entr" presetSubtype="0" fill="hold" nodeType="afterEffect">
                                  <p:stCondLst>
                                    <p:cond delay="0"/>
                                  </p:stCondLst>
                                  <p:childTnLst>
                                    <p:set>
                                      <p:cBhvr>
                                        <p:cTn id="42" dur="1" fill="hold">
                                          <p:stCondLst>
                                            <p:cond delay="0"/>
                                          </p:stCondLst>
                                        </p:cTn>
                                        <p:tgtEl>
                                          <p:spTgt spid="192">
                                            <p:txEl>
                                              <p:pRg st="9" end="9"/>
                                            </p:txEl>
                                          </p:spTgt>
                                        </p:tgtEl>
                                        <p:attrNameLst>
                                          <p:attrName>style.visibility</p:attrName>
                                        </p:attrNameLst>
                                      </p:cBhvr>
                                      <p:to>
                                        <p:strVal val="visible"/>
                                      </p:to>
                                    </p:set>
                                    <p:animEffect transition="in" filter="fade">
                                      <p:cBhvr>
                                        <p:cTn id="43" dur="2000"/>
                                        <p:tgtEl>
                                          <p:spTgt spid="192">
                                            <p:txEl>
                                              <p:pRg st="9" end="9"/>
                                            </p:txEl>
                                          </p:spTgt>
                                        </p:tgtEl>
                                      </p:cBhvr>
                                    </p:animEffect>
                                  </p:childTnLst>
                                </p:cTn>
                              </p:par>
                            </p:childTnLst>
                          </p:cTn>
                        </p:par>
                        <p:par>
                          <p:cTn id="44" fill="hold">
                            <p:stCondLst>
                              <p:cond delay="20000"/>
                            </p:stCondLst>
                            <p:childTnLst>
                              <p:par>
                                <p:cTn id="45" presetID="10" presetClass="entr" presetSubtype="0" fill="hold" nodeType="afterEffect">
                                  <p:stCondLst>
                                    <p:cond delay="0"/>
                                  </p:stCondLst>
                                  <p:childTnLst>
                                    <p:set>
                                      <p:cBhvr>
                                        <p:cTn id="46" dur="1" fill="hold">
                                          <p:stCondLst>
                                            <p:cond delay="0"/>
                                          </p:stCondLst>
                                        </p:cTn>
                                        <p:tgtEl>
                                          <p:spTgt spid="192">
                                            <p:txEl>
                                              <p:pRg st="10" end="10"/>
                                            </p:txEl>
                                          </p:spTgt>
                                        </p:tgtEl>
                                        <p:attrNameLst>
                                          <p:attrName>style.visibility</p:attrName>
                                        </p:attrNameLst>
                                      </p:cBhvr>
                                      <p:to>
                                        <p:strVal val="visible"/>
                                      </p:to>
                                    </p:set>
                                    <p:animEffect transition="in" filter="fade">
                                      <p:cBhvr>
                                        <p:cTn id="47" dur="2000"/>
                                        <p:tgtEl>
                                          <p:spTgt spid="192">
                                            <p:txEl>
                                              <p:pRg st="10" end="10"/>
                                            </p:txEl>
                                          </p:spTgt>
                                        </p:tgtEl>
                                      </p:cBhvr>
                                    </p:animEffect>
                                  </p:childTnLst>
                                </p:cTn>
                              </p:par>
                            </p:childTnLst>
                          </p:cTn>
                        </p:par>
                        <p:par>
                          <p:cTn id="48" fill="hold">
                            <p:stCondLst>
                              <p:cond delay="22000"/>
                            </p:stCondLst>
                            <p:childTnLst>
                              <p:par>
                                <p:cTn id="49" presetID="10" presetClass="entr" presetSubtype="0" fill="hold" nodeType="afterEffect">
                                  <p:stCondLst>
                                    <p:cond delay="0"/>
                                  </p:stCondLst>
                                  <p:childTnLst>
                                    <p:set>
                                      <p:cBhvr>
                                        <p:cTn id="50" dur="1" fill="hold">
                                          <p:stCondLst>
                                            <p:cond delay="0"/>
                                          </p:stCondLst>
                                        </p:cTn>
                                        <p:tgtEl>
                                          <p:spTgt spid="192">
                                            <p:txEl>
                                              <p:pRg st="11" end="11"/>
                                            </p:txEl>
                                          </p:spTgt>
                                        </p:tgtEl>
                                        <p:attrNameLst>
                                          <p:attrName>style.visibility</p:attrName>
                                        </p:attrNameLst>
                                      </p:cBhvr>
                                      <p:to>
                                        <p:strVal val="visible"/>
                                      </p:to>
                                    </p:set>
                                    <p:animEffect transition="in" filter="fade">
                                      <p:cBhvr>
                                        <p:cTn id="51" dur="2000"/>
                                        <p:tgtEl>
                                          <p:spTgt spid="192">
                                            <p:txEl>
                                              <p:pRg st="11" end="11"/>
                                            </p:txEl>
                                          </p:spTgt>
                                        </p:tgtEl>
                                      </p:cBhvr>
                                    </p:animEffect>
                                  </p:childTnLst>
                                </p:cTn>
                              </p:par>
                            </p:childTnLst>
                          </p:cTn>
                        </p:par>
                        <p:par>
                          <p:cTn id="52" fill="hold">
                            <p:stCondLst>
                              <p:cond delay="24000"/>
                            </p:stCondLst>
                            <p:childTnLst>
                              <p:par>
                                <p:cTn id="53" presetID="10" presetClass="entr" presetSubtype="0" fill="hold" nodeType="afterEffect">
                                  <p:stCondLst>
                                    <p:cond delay="0"/>
                                  </p:stCondLst>
                                  <p:childTnLst>
                                    <p:set>
                                      <p:cBhvr>
                                        <p:cTn id="54" dur="1" fill="hold">
                                          <p:stCondLst>
                                            <p:cond delay="0"/>
                                          </p:stCondLst>
                                        </p:cTn>
                                        <p:tgtEl>
                                          <p:spTgt spid="192">
                                            <p:txEl>
                                              <p:pRg st="12" end="12"/>
                                            </p:txEl>
                                          </p:spTgt>
                                        </p:tgtEl>
                                        <p:attrNameLst>
                                          <p:attrName>style.visibility</p:attrName>
                                        </p:attrNameLst>
                                      </p:cBhvr>
                                      <p:to>
                                        <p:strVal val="visible"/>
                                      </p:to>
                                    </p:set>
                                    <p:animEffect transition="in" filter="fade">
                                      <p:cBhvr>
                                        <p:cTn id="55" dur="2000"/>
                                        <p:tgtEl>
                                          <p:spTgt spid="192">
                                            <p:txEl>
                                              <p:pRg st="12" end="12"/>
                                            </p:txEl>
                                          </p:spTgt>
                                        </p:tgtEl>
                                      </p:cBhvr>
                                    </p:animEffect>
                                  </p:childTnLst>
                                </p:cTn>
                              </p:par>
                            </p:childTnLst>
                          </p:cTn>
                        </p:par>
                        <p:par>
                          <p:cTn id="56" fill="hold">
                            <p:stCondLst>
                              <p:cond delay="26000"/>
                            </p:stCondLst>
                            <p:childTnLst>
                              <p:par>
                                <p:cTn id="57" presetID="10" presetClass="entr" presetSubtype="0" fill="hold" nodeType="afterEffect">
                                  <p:stCondLst>
                                    <p:cond delay="0"/>
                                  </p:stCondLst>
                                  <p:childTnLst>
                                    <p:set>
                                      <p:cBhvr>
                                        <p:cTn id="58" dur="1" fill="hold">
                                          <p:stCondLst>
                                            <p:cond delay="0"/>
                                          </p:stCondLst>
                                        </p:cTn>
                                        <p:tgtEl>
                                          <p:spTgt spid="192">
                                            <p:txEl>
                                              <p:pRg st="13" end="13"/>
                                            </p:txEl>
                                          </p:spTgt>
                                        </p:tgtEl>
                                        <p:attrNameLst>
                                          <p:attrName>style.visibility</p:attrName>
                                        </p:attrNameLst>
                                      </p:cBhvr>
                                      <p:to>
                                        <p:strVal val="visible"/>
                                      </p:to>
                                    </p:set>
                                    <p:animEffect transition="in" filter="fade">
                                      <p:cBhvr>
                                        <p:cTn id="59" dur="2000"/>
                                        <p:tgtEl>
                                          <p:spTgt spid="192">
                                            <p:txEl>
                                              <p:pRg st="13" end="13"/>
                                            </p:txEl>
                                          </p:spTgt>
                                        </p:tgtEl>
                                      </p:cBhvr>
                                    </p:animEffect>
                                  </p:childTnLst>
                                </p:cTn>
                              </p:par>
                            </p:childTnLst>
                          </p:cTn>
                        </p:par>
                        <p:par>
                          <p:cTn id="60" fill="hold">
                            <p:stCondLst>
                              <p:cond delay="28000"/>
                            </p:stCondLst>
                            <p:childTnLst>
                              <p:par>
                                <p:cTn id="61" presetID="10" presetClass="entr" presetSubtype="0" fill="hold" nodeType="afterEffect">
                                  <p:stCondLst>
                                    <p:cond delay="0"/>
                                  </p:stCondLst>
                                  <p:childTnLst>
                                    <p:set>
                                      <p:cBhvr>
                                        <p:cTn id="62" dur="1" fill="hold">
                                          <p:stCondLst>
                                            <p:cond delay="0"/>
                                          </p:stCondLst>
                                        </p:cTn>
                                        <p:tgtEl>
                                          <p:spTgt spid="192">
                                            <p:txEl>
                                              <p:pRg st="14" end="14"/>
                                            </p:txEl>
                                          </p:spTgt>
                                        </p:tgtEl>
                                        <p:attrNameLst>
                                          <p:attrName>style.visibility</p:attrName>
                                        </p:attrNameLst>
                                      </p:cBhvr>
                                      <p:to>
                                        <p:strVal val="visible"/>
                                      </p:to>
                                    </p:set>
                                    <p:animEffect transition="in" filter="fade">
                                      <p:cBhvr>
                                        <p:cTn id="63" dur="2000"/>
                                        <p:tgtEl>
                                          <p:spTgt spid="192">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311700" y="292850"/>
            <a:ext cx="8520599" cy="800999"/>
          </a:xfrm>
          <a:prstGeom prst="rect">
            <a:avLst/>
          </a:prstGeom>
        </p:spPr>
        <p:txBody>
          <a:bodyPr lIns="91425" tIns="91425" rIns="91425" bIns="91425" anchor="t" anchorCtr="0">
            <a:noAutofit/>
          </a:bodyPr>
          <a:lstStyle/>
          <a:p>
            <a:pPr rtl="0">
              <a:lnSpc>
                <a:spcPct val="115000"/>
              </a:lnSpc>
              <a:spcBef>
                <a:spcPts val="0"/>
              </a:spcBef>
              <a:buNone/>
            </a:pPr>
            <a:r>
              <a:rPr lang="en" sz="1800" u="sng">
                <a:solidFill>
                  <a:srgbClr val="000000"/>
                </a:solidFill>
                <a:latin typeface="Arial"/>
                <a:ea typeface="Arial"/>
                <a:cs typeface="Arial"/>
                <a:sym typeface="Arial"/>
              </a:rPr>
              <a:t>MATLAB Code listing</a:t>
            </a:r>
            <a:r>
              <a:rPr lang="en" sz="1800">
                <a:solidFill>
                  <a:srgbClr val="000000"/>
                </a:solidFill>
                <a:latin typeface="Arial"/>
                <a:ea typeface="Arial"/>
                <a:cs typeface="Arial"/>
                <a:sym typeface="Arial"/>
              </a:rPr>
              <a:t>:</a:t>
            </a:r>
            <a:r>
              <a:rPr lang="en" sz="1400" b="0">
                <a:solidFill>
                  <a:srgbClr val="000000"/>
                </a:solidFill>
                <a:latin typeface="Arial"/>
                <a:ea typeface="Arial"/>
                <a:cs typeface="Arial"/>
                <a:sym typeface="Arial"/>
              </a:rPr>
              <a:t/>
            </a:r>
            <a:br>
              <a:rPr lang="en" sz="1400" b="0">
                <a:solidFill>
                  <a:srgbClr val="000000"/>
                </a:solidFill>
                <a:latin typeface="Arial"/>
                <a:ea typeface="Arial"/>
                <a:cs typeface="Arial"/>
                <a:sym typeface="Arial"/>
              </a:rPr>
            </a:br>
            <a:r>
              <a:rPr lang="en" sz="1400" b="0">
                <a:solidFill>
                  <a:srgbClr val="000000"/>
                </a:solidFill>
                <a:latin typeface="Arial"/>
                <a:ea typeface="Arial"/>
                <a:cs typeface="Arial"/>
                <a:sym typeface="Arial"/>
              </a:rPr>
              <a:t>	</a:t>
            </a:r>
          </a:p>
        </p:txBody>
      </p:sp>
      <p:sp>
        <p:nvSpPr>
          <p:cNvPr id="199" name="Shape 199"/>
          <p:cNvSpPr txBox="1">
            <a:spLocks noGrp="1"/>
          </p:cNvSpPr>
          <p:nvPr>
            <p:ph type="body" idx="1"/>
          </p:nvPr>
        </p:nvSpPr>
        <p:spPr>
          <a:xfrm>
            <a:off x="199025" y="945425"/>
            <a:ext cx="8793899" cy="3882899"/>
          </a:xfrm>
          <a:prstGeom prst="rect">
            <a:avLst/>
          </a:prstGeom>
        </p:spPr>
        <p:txBody>
          <a:bodyPr lIns="91425" tIns="91425" rIns="91425" bIns="91425" anchor="t" anchorCtr="0">
            <a:noAutofit/>
          </a:bodyPr>
          <a:lstStyle/>
          <a:p>
            <a:pPr rtl="0">
              <a:spcBef>
                <a:spcPts val="0"/>
              </a:spcBef>
              <a:spcAft>
                <a:spcPts val="0"/>
              </a:spcAft>
              <a:buNone/>
            </a:pPr>
            <a:r>
              <a:rPr lang="en">
                <a:solidFill>
                  <a:srgbClr val="000000"/>
                </a:solidFill>
                <a:latin typeface="Arial"/>
                <a:ea typeface="Arial"/>
                <a:cs typeface="Arial"/>
                <a:sym typeface="Arial"/>
              </a:rPr>
              <a:t>This is the common function that we created to implement the various smoothing filters. </a:t>
            </a:r>
          </a:p>
          <a:p>
            <a:pPr rtl="0">
              <a:spcBef>
                <a:spcPts val="0"/>
              </a:spcBef>
              <a:spcAft>
                <a:spcPts val="0"/>
              </a:spcAft>
              <a:buNone/>
            </a:pPr>
            <a:endParaRPr>
              <a:solidFill>
                <a:srgbClr val="000000"/>
              </a:solidFill>
              <a:latin typeface="Arial"/>
              <a:ea typeface="Arial"/>
              <a:cs typeface="Arial"/>
              <a:sym typeface="Arial"/>
            </a:endParaRPr>
          </a:p>
          <a:p>
            <a:pPr rtl="0">
              <a:spcBef>
                <a:spcPts val="0"/>
              </a:spcBef>
              <a:spcAft>
                <a:spcPts val="0"/>
              </a:spcAft>
              <a:buNone/>
            </a:pPr>
            <a:r>
              <a:rPr lang="en">
                <a:solidFill>
                  <a:srgbClr val="000000"/>
                </a:solidFill>
                <a:latin typeface="Courier New"/>
                <a:ea typeface="Courier New"/>
                <a:cs typeface="Courier New"/>
                <a:sym typeface="Courier New"/>
              </a:rPr>
              <a:t>function[ngauss, nmean, nmedian, ndisk]=smoothing(norgray, masksize, sd, radius)</a:t>
            </a:r>
          </a:p>
          <a:p>
            <a:pPr rtl="0">
              <a:spcBef>
                <a:spcPts val="0"/>
              </a:spcBef>
              <a:spcAft>
                <a:spcPts val="0"/>
              </a:spcAft>
              <a:buNone/>
            </a:pPr>
            <a:endParaRPr>
              <a:solidFill>
                <a:srgbClr val="000000"/>
              </a:solidFill>
              <a:latin typeface="Courier New"/>
              <a:ea typeface="Courier New"/>
              <a:cs typeface="Courier New"/>
              <a:sym typeface="Courier New"/>
            </a:endParaRPr>
          </a:p>
          <a:p>
            <a:pPr rtl="0">
              <a:spcBef>
                <a:spcPts val="0"/>
              </a:spcBef>
              <a:spcAft>
                <a:spcPts val="0"/>
              </a:spcAft>
              <a:buNone/>
            </a:pPr>
            <a:r>
              <a:rPr lang="en">
                <a:solidFill>
                  <a:srgbClr val="000000"/>
                </a:solidFill>
                <a:latin typeface="Courier New"/>
                <a:ea typeface="Courier New"/>
                <a:cs typeface="Courier New"/>
                <a:sym typeface="Courier New"/>
              </a:rPr>
              <a:t>gaussf		=	fspecial('gaussian', [masksize masksize], sd);</a:t>
            </a:r>
          </a:p>
          <a:p>
            <a:pPr rtl="0">
              <a:spcBef>
                <a:spcPts val="0"/>
              </a:spcBef>
              <a:spcAft>
                <a:spcPts val="0"/>
              </a:spcAft>
              <a:buNone/>
            </a:pPr>
            <a:r>
              <a:rPr lang="en">
                <a:solidFill>
                  <a:srgbClr val="000000"/>
                </a:solidFill>
                <a:latin typeface="Courier New"/>
                <a:ea typeface="Courier New"/>
                <a:cs typeface="Courier New"/>
                <a:sym typeface="Courier New"/>
              </a:rPr>
              <a:t>ngauss		=	imfilter(norgray,gaussf);</a:t>
            </a:r>
          </a:p>
          <a:p>
            <a:pPr rtl="0">
              <a:spcBef>
                <a:spcPts val="0"/>
              </a:spcBef>
              <a:spcAft>
                <a:spcPts val="0"/>
              </a:spcAft>
              <a:buNone/>
            </a:pPr>
            <a:endParaRPr>
              <a:solidFill>
                <a:srgbClr val="000000"/>
              </a:solidFill>
              <a:latin typeface="Courier New"/>
              <a:ea typeface="Courier New"/>
              <a:cs typeface="Courier New"/>
              <a:sym typeface="Courier New"/>
            </a:endParaRPr>
          </a:p>
          <a:p>
            <a:pPr rtl="0">
              <a:spcBef>
                <a:spcPts val="0"/>
              </a:spcBef>
              <a:spcAft>
                <a:spcPts val="0"/>
              </a:spcAft>
              <a:buNone/>
            </a:pPr>
            <a:r>
              <a:rPr lang="en">
                <a:solidFill>
                  <a:srgbClr val="000000"/>
                </a:solidFill>
                <a:latin typeface="Courier New"/>
                <a:ea typeface="Courier New"/>
                <a:cs typeface="Courier New"/>
                <a:sym typeface="Courier New"/>
              </a:rPr>
              <a:t>nmedian		=	medfilt2(norgray,[masksize masksize]);</a:t>
            </a:r>
          </a:p>
          <a:p>
            <a:pPr rtl="0">
              <a:spcBef>
                <a:spcPts val="0"/>
              </a:spcBef>
              <a:spcAft>
                <a:spcPts val="0"/>
              </a:spcAft>
              <a:buNone/>
            </a:pPr>
            <a:endParaRPr>
              <a:solidFill>
                <a:srgbClr val="000000"/>
              </a:solidFill>
              <a:latin typeface="Courier New"/>
              <a:ea typeface="Courier New"/>
              <a:cs typeface="Courier New"/>
              <a:sym typeface="Courier New"/>
            </a:endParaRPr>
          </a:p>
          <a:p>
            <a:pPr rtl="0">
              <a:spcBef>
                <a:spcPts val="0"/>
              </a:spcBef>
              <a:spcAft>
                <a:spcPts val="0"/>
              </a:spcAft>
              <a:buNone/>
            </a:pPr>
            <a:r>
              <a:rPr lang="en">
                <a:solidFill>
                  <a:srgbClr val="000000"/>
                </a:solidFill>
                <a:latin typeface="Courier New"/>
                <a:ea typeface="Courier New"/>
                <a:cs typeface="Courier New"/>
                <a:sym typeface="Courier New"/>
              </a:rPr>
              <a:t>meanf		=	fspecial('average', masksize);</a:t>
            </a:r>
          </a:p>
          <a:p>
            <a:pPr rtl="0">
              <a:spcBef>
                <a:spcPts val="0"/>
              </a:spcBef>
              <a:spcAft>
                <a:spcPts val="0"/>
              </a:spcAft>
              <a:buNone/>
            </a:pPr>
            <a:r>
              <a:rPr lang="en">
                <a:solidFill>
                  <a:srgbClr val="000000"/>
                </a:solidFill>
                <a:latin typeface="Courier New"/>
                <a:ea typeface="Courier New"/>
                <a:cs typeface="Courier New"/>
                <a:sym typeface="Courier New"/>
              </a:rPr>
              <a:t>nmean		=	imfilter(norgray,meanf);</a:t>
            </a:r>
          </a:p>
          <a:p>
            <a:pPr rtl="0">
              <a:spcBef>
                <a:spcPts val="0"/>
              </a:spcBef>
              <a:spcAft>
                <a:spcPts val="0"/>
              </a:spcAft>
              <a:buNone/>
            </a:pPr>
            <a:endParaRPr>
              <a:solidFill>
                <a:srgbClr val="000000"/>
              </a:solidFill>
              <a:latin typeface="Courier New"/>
              <a:ea typeface="Courier New"/>
              <a:cs typeface="Courier New"/>
              <a:sym typeface="Courier New"/>
            </a:endParaRPr>
          </a:p>
          <a:p>
            <a:pPr rtl="0">
              <a:spcBef>
                <a:spcPts val="0"/>
              </a:spcBef>
              <a:spcAft>
                <a:spcPts val="0"/>
              </a:spcAft>
              <a:buNone/>
            </a:pPr>
            <a:r>
              <a:rPr lang="en">
                <a:solidFill>
                  <a:srgbClr val="000000"/>
                </a:solidFill>
                <a:latin typeface="Courier New"/>
                <a:ea typeface="Courier New"/>
                <a:cs typeface="Courier New"/>
                <a:sym typeface="Courier New"/>
              </a:rPr>
              <a:t>diskf		=	fspecial('disk',radius);</a:t>
            </a:r>
          </a:p>
          <a:p>
            <a:pPr rtl="0">
              <a:spcBef>
                <a:spcPts val="0"/>
              </a:spcBef>
              <a:spcAft>
                <a:spcPts val="0"/>
              </a:spcAft>
              <a:buNone/>
            </a:pPr>
            <a:r>
              <a:rPr lang="en">
                <a:solidFill>
                  <a:srgbClr val="000000"/>
                </a:solidFill>
                <a:latin typeface="Courier New"/>
                <a:ea typeface="Courier New"/>
                <a:cs typeface="Courier New"/>
                <a:sym typeface="Courier New"/>
              </a:rPr>
              <a:t>ndisk		=	imfilter(norgray,diskf);</a:t>
            </a:r>
          </a:p>
          <a:p>
            <a:pPr rtl="0">
              <a:spcBef>
                <a:spcPts val="0"/>
              </a:spcBef>
              <a:spcAft>
                <a:spcPts val="0"/>
              </a:spcAft>
              <a:buNone/>
            </a:pPr>
            <a:endParaRPr>
              <a:solidFill>
                <a:srgbClr val="000000"/>
              </a:solidFill>
              <a:latin typeface="Arial"/>
              <a:ea typeface="Arial"/>
              <a:cs typeface="Arial"/>
              <a:sym typeface="Arial"/>
            </a:endParaRPr>
          </a:p>
          <a:p>
            <a:pPr>
              <a:spcBef>
                <a:spcPts val="0"/>
              </a:spcBef>
              <a:buNone/>
            </a:pPr>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9">
                                            <p:txEl>
                                              <p:pRg st="0" end="0"/>
                                            </p:txEl>
                                          </p:spTgt>
                                        </p:tgtEl>
                                        <p:attrNameLst>
                                          <p:attrName>style.visibility</p:attrName>
                                        </p:attrNameLst>
                                      </p:cBhvr>
                                      <p:to>
                                        <p:strVal val="visible"/>
                                      </p:to>
                                    </p:set>
                                    <p:animEffect transition="in" filter="fade">
                                      <p:cBhvr>
                                        <p:cTn id="7" dur="2000"/>
                                        <p:tgtEl>
                                          <p:spTgt spid="199">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199">
                                            <p:txEl>
                                              <p:pRg st="1" end="1"/>
                                            </p:txEl>
                                          </p:spTgt>
                                        </p:tgtEl>
                                        <p:attrNameLst>
                                          <p:attrName>style.visibility</p:attrName>
                                        </p:attrNameLst>
                                      </p:cBhvr>
                                      <p:to>
                                        <p:strVal val="visible"/>
                                      </p:to>
                                    </p:set>
                                    <p:animEffect transition="in" filter="fade">
                                      <p:cBhvr>
                                        <p:cTn id="11" dur="2000"/>
                                        <p:tgtEl>
                                          <p:spTgt spid="199">
                                            <p:txEl>
                                              <p:pRg st="1" end="1"/>
                                            </p:txEl>
                                          </p:spTgt>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199">
                                            <p:txEl>
                                              <p:pRg st="2" end="2"/>
                                            </p:txEl>
                                          </p:spTgt>
                                        </p:tgtEl>
                                        <p:attrNameLst>
                                          <p:attrName>style.visibility</p:attrName>
                                        </p:attrNameLst>
                                      </p:cBhvr>
                                      <p:to>
                                        <p:strVal val="visible"/>
                                      </p:to>
                                    </p:set>
                                    <p:animEffect transition="in" filter="fade">
                                      <p:cBhvr>
                                        <p:cTn id="15" dur="2000"/>
                                        <p:tgtEl>
                                          <p:spTgt spid="199">
                                            <p:txEl>
                                              <p:pRg st="2" end="2"/>
                                            </p:txEl>
                                          </p:spTgt>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199">
                                            <p:txEl>
                                              <p:pRg st="3" end="3"/>
                                            </p:txEl>
                                          </p:spTgt>
                                        </p:tgtEl>
                                        <p:attrNameLst>
                                          <p:attrName>style.visibility</p:attrName>
                                        </p:attrNameLst>
                                      </p:cBhvr>
                                      <p:to>
                                        <p:strVal val="visible"/>
                                      </p:to>
                                    </p:set>
                                    <p:animEffect transition="in" filter="fade">
                                      <p:cBhvr>
                                        <p:cTn id="19" dur="2000"/>
                                        <p:tgtEl>
                                          <p:spTgt spid="199">
                                            <p:txEl>
                                              <p:pRg st="3" end="3"/>
                                            </p:txEl>
                                          </p:spTgt>
                                        </p:tgtEl>
                                      </p:cBhvr>
                                    </p:animEffect>
                                  </p:childTnLst>
                                </p:cTn>
                              </p:par>
                            </p:childTnLst>
                          </p:cTn>
                        </p:par>
                        <p:par>
                          <p:cTn id="20" fill="hold">
                            <p:stCondLst>
                              <p:cond delay="8000"/>
                            </p:stCondLst>
                            <p:childTnLst>
                              <p:par>
                                <p:cTn id="21" presetID="10" presetClass="entr" presetSubtype="0" fill="hold" nodeType="afterEffect">
                                  <p:stCondLst>
                                    <p:cond delay="0"/>
                                  </p:stCondLst>
                                  <p:childTnLst>
                                    <p:set>
                                      <p:cBhvr>
                                        <p:cTn id="22" dur="1" fill="hold">
                                          <p:stCondLst>
                                            <p:cond delay="0"/>
                                          </p:stCondLst>
                                        </p:cTn>
                                        <p:tgtEl>
                                          <p:spTgt spid="199">
                                            <p:txEl>
                                              <p:pRg st="4" end="4"/>
                                            </p:txEl>
                                          </p:spTgt>
                                        </p:tgtEl>
                                        <p:attrNameLst>
                                          <p:attrName>style.visibility</p:attrName>
                                        </p:attrNameLst>
                                      </p:cBhvr>
                                      <p:to>
                                        <p:strVal val="visible"/>
                                      </p:to>
                                    </p:set>
                                    <p:animEffect transition="in" filter="fade">
                                      <p:cBhvr>
                                        <p:cTn id="23" dur="2000"/>
                                        <p:tgtEl>
                                          <p:spTgt spid="199">
                                            <p:txEl>
                                              <p:pRg st="4" end="4"/>
                                            </p:txEl>
                                          </p:spTgt>
                                        </p:tgtEl>
                                      </p:cBhvr>
                                    </p:animEffect>
                                  </p:childTnLst>
                                </p:cTn>
                              </p:par>
                            </p:childTnLst>
                          </p:cTn>
                        </p:par>
                        <p:par>
                          <p:cTn id="24" fill="hold">
                            <p:stCondLst>
                              <p:cond delay="10000"/>
                            </p:stCondLst>
                            <p:childTnLst>
                              <p:par>
                                <p:cTn id="25" presetID="10" presetClass="entr" presetSubtype="0" fill="hold" nodeType="afterEffect">
                                  <p:stCondLst>
                                    <p:cond delay="0"/>
                                  </p:stCondLst>
                                  <p:childTnLst>
                                    <p:set>
                                      <p:cBhvr>
                                        <p:cTn id="26" dur="1" fill="hold">
                                          <p:stCondLst>
                                            <p:cond delay="0"/>
                                          </p:stCondLst>
                                        </p:cTn>
                                        <p:tgtEl>
                                          <p:spTgt spid="199">
                                            <p:txEl>
                                              <p:pRg st="5" end="5"/>
                                            </p:txEl>
                                          </p:spTgt>
                                        </p:tgtEl>
                                        <p:attrNameLst>
                                          <p:attrName>style.visibility</p:attrName>
                                        </p:attrNameLst>
                                      </p:cBhvr>
                                      <p:to>
                                        <p:strVal val="visible"/>
                                      </p:to>
                                    </p:set>
                                    <p:animEffect transition="in" filter="fade">
                                      <p:cBhvr>
                                        <p:cTn id="27" dur="2000"/>
                                        <p:tgtEl>
                                          <p:spTgt spid="199">
                                            <p:txEl>
                                              <p:pRg st="5" end="5"/>
                                            </p:txEl>
                                          </p:spTgt>
                                        </p:tgtEl>
                                      </p:cBhvr>
                                    </p:animEffect>
                                  </p:childTnLst>
                                </p:cTn>
                              </p:par>
                            </p:childTnLst>
                          </p:cTn>
                        </p:par>
                        <p:par>
                          <p:cTn id="28" fill="hold">
                            <p:stCondLst>
                              <p:cond delay="12000"/>
                            </p:stCondLst>
                            <p:childTnLst>
                              <p:par>
                                <p:cTn id="29" presetID="10" presetClass="entr" presetSubtype="0" fill="hold" nodeType="afterEffect">
                                  <p:stCondLst>
                                    <p:cond delay="0"/>
                                  </p:stCondLst>
                                  <p:childTnLst>
                                    <p:set>
                                      <p:cBhvr>
                                        <p:cTn id="30" dur="1" fill="hold">
                                          <p:stCondLst>
                                            <p:cond delay="0"/>
                                          </p:stCondLst>
                                        </p:cTn>
                                        <p:tgtEl>
                                          <p:spTgt spid="199">
                                            <p:txEl>
                                              <p:pRg st="6" end="6"/>
                                            </p:txEl>
                                          </p:spTgt>
                                        </p:tgtEl>
                                        <p:attrNameLst>
                                          <p:attrName>style.visibility</p:attrName>
                                        </p:attrNameLst>
                                      </p:cBhvr>
                                      <p:to>
                                        <p:strVal val="visible"/>
                                      </p:to>
                                    </p:set>
                                    <p:animEffect transition="in" filter="fade">
                                      <p:cBhvr>
                                        <p:cTn id="31" dur="2000"/>
                                        <p:tgtEl>
                                          <p:spTgt spid="199">
                                            <p:txEl>
                                              <p:pRg st="6" end="6"/>
                                            </p:txEl>
                                          </p:spTgt>
                                        </p:tgtEl>
                                      </p:cBhvr>
                                    </p:animEffect>
                                  </p:childTnLst>
                                </p:cTn>
                              </p:par>
                            </p:childTnLst>
                          </p:cTn>
                        </p:par>
                        <p:par>
                          <p:cTn id="32" fill="hold">
                            <p:stCondLst>
                              <p:cond delay="14000"/>
                            </p:stCondLst>
                            <p:childTnLst>
                              <p:par>
                                <p:cTn id="33" presetID="10" presetClass="entr" presetSubtype="0" fill="hold" nodeType="afterEffect">
                                  <p:stCondLst>
                                    <p:cond delay="0"/>
                                  </p:stCondLst>
                                  <p:childTnLst>
                                    <p:set>
                                      <p:cBhvr>
                                        <p:cTn id="34" dur="1" fill="hold">
                                          <p:stCondLst>
                                            <p:cond delay="0"/>
                                          </p:stCondLst>
                                        </p:cTn>
                                        <p:tgtEl>
                                          <p:spTgt spid="199">
                                            <p:txEl>
                                              <p:pRg st="7" end="7"/>
                                            </p:txEl>
                                          </p:spTgt>
                                        </p:tgtEl>
                                        <p:attrNameLst>
                                          <p:attrName>style.visibility</p:attrName>
                                        </p:attrNameLst>
                                      </p:cBhvr>
                                      <p:to>
                                        <p:strVal val="visible"/>
                                      </p:to>
                                    </p:set>
                                    <p:animEffect transition="in" filter="fade">
                                      <p:cBhvr>
                                        <p:cTn id="35" dur="2000"/>
                                        <p:tgtEl>
                                          <p:spTgt spid="199">
                                            <p:txEl>
                                              <p:pRg st="7" end="7"/>
                                            </p:txEl>
                                          </p:spTgt>
                                        </p:tgtEl>
                                      </p:cBhvr>
                                    </p:animEffect>
                                  </p:childTnLst>
                                </p:cTn>
                              </p:par>
                            </p:childTnLst>
                          </p:cTn>
                        </p:par>
                        <p:par>
                          <p:cTn id="36" fill="hold">
                            <p:stCondLst>
                              <p:cond delay="16000"/>
                            </p:stCondLst>
                            <p:childTnLst>
                              <p:par>
                                <p:cTn id="37" presetID="10" presetClass="entr" presetSubtype="0" fill="hold" nodeType="afterEffect">
                                  <p:stCondLst>
                                    <p:cond delay="0"/>
                                  </p:stCondLst>
                                  <p:childTnLst>
                                    <p:set>
                                      <p:cBhvr>
                                        <p:cTn id="38" dur="1" fill="hold">
                                          <p:stCondLst>
                                            <p:cond delay="0"/>
                                          </p:stCondLst>
                                        </p:cTn>
                                        <p:tgtEl>
                                          <p:spTgt spid="199">
                                            <p:txEl>
                                              <p:pRg st="8" end="8"/>
                                            </p:txEl>
                                          </p:spTgt>
                                        </p:tgtEl>
                                        <p:attrNameLst>
                                          <p:attrName>style.visibility</p:attrName>
                                        </p:attrNameLst>
                                      </p:cBhvr>
                                      <p:to>
                                        <p:strVal val="visible"/>
                                      </p:to>
                                    </p:set>
                                    <p:animEffect transition="in" filter="fade">
                                      <p:cBhvr>
                                        <p:cTn id="39" dur="2000"/>
                                        <p:tgtEl>
                                          <p:spTgt spid="199">
                                            <p:txEl>
                                              <p:pRg st="8" end="8"/>
                                            </p:txEl>
                                          </p:spTgt>
                                        </p:tgtEl>
                                      </p:cBhvr>
                                    </p:animEffect>
                                  </p:childTnLst>
                                </p:cTn>
                              </p:par>
                            </p:childTnLst>
                          </p:cTn>
                        </p:par>
                        <p:par>
                          <p:cTn id="40" fill="hold">
                            <p:stCondLst>
                              <p:cond delay="18000"/>
                            </p:stCondLst>
                            <p:childTnLst>
                              <p:par>
                                <p:cTn id="41" presetID="10" presetClass="entr" presetSubtype="0" fill="hold" nodeType="afterEffect">
                                  <p:stCondLst>
                                    <p:cond delay="0"/>
                                  </p:stCondLst>
                                  <p:childTnLst>
                                    <p:set>
                                      <p:cBhvr>
                                        <p:cTn id="42" dur="1" fill="hold">
                                          <p:stCondLst>
                                            <p:cond delay="0"/>
                                          </p:stCondLst>
                                        </p:cTn>
                                        <p:tgtEl>
                                          <p:spTgt spid="199">
                                            <p:txEl>
                                              <p:pRg st="9" end="9"/>
                                            </p:txEl>
                                          </p:spTgt>
                                        </p:tgtEl>
                                        <p:attrNameLst>
                                          <p:attrName>style.visibility</p:attrName>
                                        </p:attrNameLst>
                                      </p:cBhvr>
                                      <p:to>
                                        <p:strVal val="visible"/>
                                      </p:to>
                                    </p:set>
                                    <p:animEffect transition="in" filter="fade">
                                      <p:cBhvr>
                                        <p:cTn id="43" dur="2000"/>
                                        <p:tgtEl>
                                          <p:spTgt spid="199">
                                            <p:txEl>
                                              <p:pRg st="9" end="9"/>
                                            </p:txEl>
                                          </p:spTgt>
                                        </p:tgtEl>
                                      </p:cBhvr>
                                    </p:animEffect>
                                  </p:childTnLst>
                                </p:cTn>
                              </p:par>
                            </p:childTnLst>
                          </p:cTn>
                        </p:par>
                        <p:par>
                          <p:cTn id="44" fill="hold">
                            <p:stCondLst>
                              <p:cond delay="20000"/>
                            </p:stCondLst>
                            <p:childTnLst>
                              <p:par>
                                <p:cTn id="45" presetID="10" presetClass="entr" presetSubtype="0" fill="hold" nodeType="afterEffect">
                                  <p:stCondLst>
                                    <p:cond delay="0"/>
                                  </p:stCondLst>
                                  <p:childTnLst>
                                    <p:set>
                                      <p:cBhvr>
                                        <p:cTn id="46" dur="1" fill="hold">
                                          <p:stCondLst>
                                            <p:cond delay="0"/>
                                          </p:stCondLst>
                                        </p:cTn>
                                        <p:tgtEl>
                                          <p:spTgt spid="199">
                                            <p:txEl>
                                              <p:pRg st="10" end="10"/>
                                            </p:txEl>
                                          </p:spTgt>
                                        </p:tgtEl>
                                        <p:attrNameLst>
                                          <p:attrName>style.visibility</p:attrName>
                                        </p:attrNameLst>
                                      </p:cBhvr>
                                      <p:to>
                                        <p:strVal val="visible"/>
                                      </p:to>
                                    </p:set>
                                    <p:animEffect transition="in" filter="fade">
                                      <p:cBhvr>
                                        <p:cTn id="47" dur="2000"/>
                                        <p:tgtEl>
                                          <p:spTgt spid="199">
                                            <p:txEl>
                                              <p:pRg st="10" end="10"/>
                                            </p:txEl>
                                          </p:spTgt>
                                        </p:tgtEl>
                                      </p:cBhvr>
                                    </p:animEffect>
                                  </p:childTnLst>
                                </p:cTn>
                              </p:par>
                            </p:childTnLst>
                          </p:cTn>
                        </p:par>
                        <p:par>
                          <p:cTn id="48" fill="hold">
                            <p:stCondLst>
                              <p:cond delay="22000"/>
                            </p:stCondLst>
                            <p:childTnLst>
                              <p:par>
                                <p:cTn id="49" presetID="10" presetClass="entr" presetSubtype="0" fill="hold" nodeType="afterEffect">
                                  <p:stCondLst>
                                    <p:cond delay="0"/>
                                  </p:stCondLst>
                                  <p:childTnLst>
                                    <p:set>
                                      <p:cBhvr>
                                        <p:cTn id="50" dur="1" fill="hold">
                                          <p:stCondLst>
                                            <p:cond delay="0"/>
                                          </p:stCondLst>
                                        </p:cTn>
                                        <p:tgtEl>
                                          <p:spTgt spid="199">
                                            <p:txEl>
                                              <p:pRg st="11" end="11"/>
                                            </p:txEl>
                                          </p:spTgt>
                                        </p:tgtEl>
                                        <p:attrNameLst>
                                          <p:attrName>style.visibility</p:attrName>
                                        </p:attrNameLst>
                                      </p:cBhvr>
                                      <p:to>
                                        <p:strVal val="visible"/>
                                      </p:to>
                                    </p:set>
                                    <p:animEffect transition="in" filter="fade">
                                      <p:cBhvr>
                                        <p:cTn id="51" dur="2000"/>
                                        <p:tgtEl>
                                          <p:spTgt spid="199">
                                            <p:txEl>
                                              <p:pRg st="11" end="11"/>
                                            </p:txEl>
                                          </p:spTgt>
                                        </p:tgtEl>
                                      </p:cBhvr>
                                    </p:animEffect>
                                  </p:childTnLst>
                                </p:cTn>
                              </p:par>
                            </p:childTnLst>
                          </p:cTn>
                        </p:par>
                        <p:par>
                          <p:cTn id="52" fill="hold">
                            <p:stCondLst>
                              <p:cond delay="24000"/>
                            </p:stCondLst>
                            <p:childTnLst>
                              <p:par>
                                <p:cTn id="53" presetID="10" presetClass="entr" presetSubtype="0" fill="hold" nodeType="afterEffect">
                                  <p:stCondLst>
                                    <p:cond delay="0"/>
                                  </p:stCondLst>
                                  <p:childTnLst>
                                    <p:set>
                                      <p:cBhvr>
                                        <p:cTn id="54" dur="1" fill="hold">
                                          <p:stCondLst>
                                            <p:cond delay="0"/>
                                          </p:stCondLst>
                                        </p:cTn>
                                        <p:tgtEl>
                                          <p:spTgt spid="199">
                                            <p:txEl>
                                              <p:pRg st="12" end="12"/>
                                            </p:txEl>
                                          </p:spTgt>
                                        </p:tgtEl>
                                        <p:attrNameLst>
                                          <p:attrName>style.visibility</p:attrName>
                                        </p:attrNameLst>
                                      </p:cBhvr>
                                      <p:to>
                                        <p:strVal val="visible"/>
                                      </p:to>
                                    </p:set>
                                    <p:animEffect transition="in" filter="fade">
                                      <p:cBhvr>
                                        <p:cTn id="55" dur="2000"/>
                                        <p:tgtEl>
                                          <p:spTgt spid="199">
                                            <p:txEl>
                                              <p:pRg st="12" end="12"/>
                                            </p:txEl>
                                          </p:spTgt>
                                        </p:tgtEl>
                                      </p:cBhvr>
                                    </p:animEffect>
                                  </p:childTnLst>
                                </p:cTn>
                              </p:par>
                            </p:childTnLst>
                          </p:cTn>
                        </p:par>
                        <p:par>
                          <p:cTn id="56" fill="hold">
                            <p:stCondLst>
                              <p:cond delay="26000"/>
                            </p:stCondLst>
                            <p:childTnLst>
                              <p:par>
                                <p:cTn id="57" presetID="10" presetClass="entr" presetSubtype="0" fill="hold" nodeType="afterEffect">
                                  <p:stCondLst>
                                    <p:cond delay="0"/>
                                  </p:stCondLst>
                                  <p:childTnLst>
                                    <p:set>
                                      <p:cBhvr>
                                        <p:cTn id="58" dur="1" fill="hold">
                                          <p:stCondLst>
                                            <p:cond delay="0"/>
                                          </p:stCondLst>
                                        </p:cTn>
                                        <p:tgtEl>
                                          <p:spTgt spid="199">
                                            <p:txEl>
                                              <p:pRg st="13" end="13"/>
                                            </p:txEl>
                                          </p:spTgt>
                                        </p:tgtEl>
                                        <p:attrNameLst>
                                          <p:attrName>style.visibility</p:attrName>
                                        </p:attrNameLst>
                                      </p:cBhvr>
                                      <p:to>
                                        <p:strVal val="visible"/>
                                      </p:to>
                                    </p:set>
                                    <p:animEffect transition="in" filter="fade">
                                      <p:cBhvr>
                                        <p:cTn id="59" dur="2000"/>
                                        <p:tgtEl>
                                          <p:spTgt spid="199">
                                            <p:txEl>
                                              <p:pRg st="13" end="13"/>
                                            </p:txEl>
                                          </p:spTgt>
                                        </p:tgtEl>
                                      </p:cBhvr>
                                    </p:animEffect>
                                  </p:childTnLst>
                                </p:cTn>
                              </p:par>
                            </p:childTnLst>
                          </p:cTn>
                        </p:par>
                        <p:par>
                          <p:cTn id="60" fill="hold">
                            <p:stCondLst>
                              <p:cond delay="28000"/>
                            </p:stCondLst>
                            <p:childTnLst>
                              <p:par>
                                <p:cTn id="61" presetID="10" presetClass="entr" presetSubtype="0" fill="hold" nodeType="afterEffect">
                                  <p:stCondLst>
                                    <p:cond delay="0"/>
                                  </p:stCondLst>
                                  <p:childTnLst>
                                    <p:set>
                                      <p:cBhvr>
                                        <p:cTn id="62" dur="1" fill="hold">
                                          <p:stCondLst>
                                            <p:cond delay="0"/>
                                          </p:stCondLst>
                                        </p:cTn>
                                        <p:tgtEl>
                                          <p:spTgt spid="199">
                                            <p:txEl>
                                              <p:pRg st="14" end="14"/>
                                            </p:txEl>
                                          </p:spTgt>
                                        </p:tgtEl>
                                        <p:attrNameLst>
                                          <p:attrName>style.visibility</p:attrName>
                                        </p:attrNameLst>
                                      </p:cBhvr>
                                      <p:to>
                                        <p:strVal val="visible"/>
                                      </p:to>
                                    </p:set>
                                    <p:animEffect transition="in" filter="fade">
                                      <p:cBhvr>
                                        <p:cTn id="63" dur="2000"/>
                                        <p:tgtEl>
                                          <p:spTgt spid="199">
                                            <p:txEl>
                                              <p:pRg st="14" end="14"/>
                                            </p:txEl>
                                          </p:spTgt>
                                        </p:tgtEl>
                                      </p:cBhvr>
                                    </p:animEffect>
                                  </p:childTnLst>
                                </p:cTn>
                              </p:par>
                            </p:childTnLst>
                          </p:cTn>
                        </p:par>
                        <p:par>
                          <p:cTn id="64" fill="hold">
                            <p:stCondLst>
                              <p:cond delay="30000"/>
                            </p:stCondLst>
                            <p:childTnLst>
                              <p:par>
                                <p:cTn id="65" presetID="10" presetClass="entr" presetSubtype="0" fill="hold" nodeType="afterEffect">
                                  <p:stCondLst>
                                    <p:cond delay="0"/>
                                  </p:stCondLst>
                                  <p:childTnLst>
                                    <p:set>
                                      <p:cBhvr>
                                        <p:cTn id="66" dur="1" fill="hold">
                                          <p:stCondLst>
                                            <p:cond delay="0"/>
                                          </p:stCondLst>
                                        </p:cTn>
                                        <p:tgtEl>
                                          <p:spTgt spid="199">
                                            <p:txEl>
                                              <p:pRg st="15" end="15"/>
                                            </p:txEl>
                                          </p:spTgt>
                                        </p:tgtEl>
                                        <p:attrNameLst>
                                          <p:attrName>style.visibility</p:attrName>
                                        </p:attrNameLst>
                                      </p:cBhvr>
                                      <p:to>
                                        <p:strVal val="visible"/>
                                      </p:to>
                                    </p:set>
                                    <p:animEffect transition="in" filter="fade">
                                      <p:cBhvr>
                                        <p:cTn id="67" dur="2000"/>
                                        <p:tgtEl>
                                          <p:spTgt spid="199">
                                            <p:txEl>
                                              <p:pRg st="15" end="15"/>
                                            </p:txEl>
                                          </p:spTgt>
                                        </p:tgtEl>
                                      </p:cBhvr>
                                    </p:animEffect>
                                  </p:childTnLst>
                                </p:cTn>
                              </p:par>
                            </p:childTnLst>
                          </p:cTn>
                        </p:par>
                        <p:par>
                          <p:cTn id="68" fill="hold">
                            <p:stCondLst>
                              <p:cond delay="32000"/>
                            </p:stCondLst>
                            <p:childTnLst>
                              <p:par>
                                <p:cTn id="69" presetID="10" presetClass="entr" presetSubtype="0" fill="hold" nodeType="afterEffect">
                                  <p:stCondLst>
                                    <p:cond delay="0"/>
                                  </p:stCondLst>
                                  <p:childTnLst>
                                    <p:set>
                                      <p:cBhvr>
                                        <p:cTn id="70" dur="1" fill="hold">
                                          <p:stCondLst>
                                            <p:cond delay="0"/>
                                          </p:stCondLst>
                                        </p:cTn>
                                        <p:tgtEl>
                                          <p:spTgt spid="199"/>
                                        </p:tgtEl>
                                        <p:attrNameLst>
                                          <p:attrName>style.visibility</p:attrName>
                                        </p:attrNameLst>
                                      </p:cBhvr>
                                      <p:to>
                                        <p:strVal val="visible"/>
                                      </p:to>
                                    </p:set>
                                    <p:animEffect transition="in" filter="fade">
                                      <p:cBhvr>
                                        <p:cTn id="71" dur="1000"/>
                                        <p:tgtEl>
                                          <p:spTgt spid="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311700" y="292850"/>
            <a:ext cx="8520599" cy="800999"/>
          </a:xfrm>
          <a:prstGeom prst="rect">
            <a:avLst/>
          </a:prstGeom>
        </p:spPr>
        <p:txBody>
          <a:bodyPr lIns="91425" tIns="91425" rIns="91425" bIns="91425" anchor="t" anchorCtr="0">
            <a:noAutofit/>
          </a:bodyPr>
          <a:lstStyle/>
          <a:p>
            <a:pPr>
              <a:spcBef>
                <a:spcPts val="0"/>
              </a:spcBef>
              <a:buNone/>
            </a:pPr>
            <a:r>
              <a:rPr lang="en" sz="6000">
                <a:latin typeface="Times New Roman"/>
                <a:ea typeface="Times New Roman"/>
                <a:cs typeface="Times New Roman"/>
                <a:sym typeface="Times New Roman"/>
              </a:rPr>
              <a:t>OBJECTIVE:</a:t>
            </a:r>
            <a:r>
              <a:rPr lang="en"/>
              <a:t>	</a:t>
            </a:r>
          </a:p>
        </p:txBody>
      </p:sp>
      <p:sp>
        <p:nvSpPr>
          <p:cNvPr id="59" name="Shape 59"/>
          <p:cNvSpPr txBox="1">
            <a:spLocks noGrp="1"/>
          </p:cNvSpPr>
          <p:nvPr>
            <p:ph type="body" idx="1"/>
          </p:nvPr>
        </p:nvSpPr>
        <p:spPr>
          <a:xfrm>
            <a:off x="311700" y="1228675"/>
            <a:ext cx="8520599" cy="3340199"/>
          </a:xfrm>
          <a:prstGeom prst="rect">
            <a:avLst/>
          </a:prstGeom>
        </p:spPr>
        <p:txBody>
          <a:bodyPr lIns="91425" tIns="91425" rIns="91425" bIns="91425" anchor="t" anchorCtr="0">
            <a:noAutofit/>
          </a:bodyPr>
          <a:lstStyle/>
          <a:p>
            <a:pPr rtl="0">
              <a:lnSpc>
                <a:spcPct val="100000"/>
              </a:lnSpc>
              <a:spcBef>
                <a:spcPts val="0"/>
              </a:spcBef>
              <a:spcAft>
                <a:spcPts val="1000"/>
              </a:spcAft>
              <a:buNone/>
            </a:pPr>
            <a:endParaRPr sz="1400" b="1" u="sng">
              <a:solidFill>
                <a:srgbClr val="000000"/>
              </a:solidFill>
              <a:latin typeface="Times New Roman"/>
              <a:ea typeface="Times New Roman"/>
              <a:cs typeface="Times New Roman"/>
              <a:sym typeface="Times New Roman"/>
            </a:endParaRPr>
          </a:p>
          <a:p>
            <a:pPr rtl="0">
              <a:lnSpc>
                <a:spcPct val="100000"/>
              </a:lnSpc>
              <a:spcBef>
                <a:spcPts val="0"/>
              </a:spcBef>
              <a:spcAft>
                <a:spcPts val="1000"/>
              </a:spcAft>
              <a:buNone/>
            </a:pPr>
            <a:endParaRPr sz="1400" b="1" u="sng">
              <a:solidFill>
                <a:srgbClr val="000000"/>
              </a:solidFill>
              <a:latin typeface="Times New Roman"/>
              <a:ea typeface="Times New Roman"/>
              <a:cs typeface="Times New Roman"/>
              <a:sym typeface="Times New Roman"/>
            </a:endParaRPr>
          </a:p>
          <a:p>
            <a:pPr algn="just" rtl="0">
              <a:lnSpc>
                <a:spcPct val="100000"/>
              </a:lnSpc>
              <a:spcBef>
                <a:spcPts val="0"/>
              </a:spcBef>
              <a:spcAft>
                <a:spcPts val="1000"/>
              </a:spcAft>
              <a:buNone/>
            </a:pPr>
            <a:r>
              <a:rPr lang="en" sz="3000">
                <a:solidFill>
                  <a:srgbClr val="000000"/>
                </a:solidFill>
                <a:latin typeface="Times New Roman"/>
                <a:ea typeface="Times New Roman"/>
                <a:cs typeface="Times New Roman"/>
                <a:sym typeface="Times New Roman"/>
              </a:rPr>
              <a:t>To enhance the quality of textual information from ancient epigraphs for better human perception and also to transform into computer recognizable form for preservation.</a:t>
            </a:r>
          </a:p>
          <a:p>
            <a:pPr algn="just">
              <a:spcBef>
                <a:spcPts val="0"/>
              </a:spcBef>
              <a:buNone/>
            </a:pPr>
            <a:endParaRPr/>
          </a:p>
        </p:txBody>
      </p:sp>
    </p:spTree>
  </p:cSld>
  <p:clrMapOvr>
    <a:masterClrMapping/>
  </p:clrMapOvr>
  <p:transition advClick="0"/>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a:off x="311700" y="292850"/>
            <a:ext cx="8520599" cy="800999"/>
          </a:xfrm>
          <a:prstGeom prst="rect">
            <a:avLst/>
          </a:prstGeom>
        </p:spPr>
        <p:txBody>
          <a:bodyPr lIns="91425" tIns="91425" rIns="91425" bIns="91425" anchor="t" anchorCtr="0">
            <a:noAutofit/>
          </a:bodyPr>
          <a:lstStyle/>
          <a:p>
            <a:pPr algn="ctr">
              <a:spcBef>
                <a:spcPts val="0"/>
              </a:spcBef>
              <a:buNone/>
            </a:pPr>
            <a:r>
              <a:rPr lang="en" sz="3000">
                <a:latin typeface="Times New Roman"/>
                <a:ea typeface="Times New Roman"/>
                <a:cs typeface="Times New Roman"/>
                <a:sym typeface="Times New Roman"/>
              </a:rPr>
              <a:t>Gaussian σ = 0.5		3x3		Gaussian σ = 0.7</a:t>
            </a:r>
          </a:p>
        </p:txBody>
      </p:sp>
      <p:sp>
        <p:nvSpPr>
          <p:cNvPr id="205" name="Shape 205"/>
          <p:cNvSpPr txBox="1">
            <a:spLocks noGrp="1"/>
          </p:cNvSpPr>
          <p:nvPr>
            <p:ph type="body" idx="1"/>
          </p:nvPr>
        </p:nvSpPr>
        <p:spPr>
          <a:xfrm>
            <a:off x="311700" y="1228675"/>
            <a:ext cx="3999899" cy="3340199"/>
          </a:xfrm>
          <a:prstGeom prst="rect">
            <a:avLst/>
          </a:prstGeom>
        </p:spPr>
        <p:txBody>
          <a:bodyPr lIns="91425" tIns="91425" rIns="91425" bIns="91425" anchor="t" anchorCtr="0">
            <a:noAutofit/>
          </a:bodyPr>
          <a:lstStyle/>
          <a:p>
            <a:pPr>
              <a:spcBef>
                <a:spcPts val="0"/>
              </a:spcBef>
              <a:buNone/>
            </a:pPr>
            <a:endParaRPr/>
          </a:p>
        </p:txBody>
      </p:sp>
      <p:sp>
        <p:nvSpPr>
          <p:cNvPr id="206" name="Shape 206"/>
          <p:cNvSpPr txBox="1">
            <a:spLocks noGrp="1"/>
          </p:cNvSpPr>
          <p:nvPr>
            <p:ph type="body" idx="2"/>
          </p:nvPr>
        </p:nvSpPr>
        <p:spPr>
          <a:xfrm>
            <a:off x="4832400" y="1228675"/>
            <a:ext cx="3999899" cy="3340199"/>
          </a:xfrm>
          <a:prstGeom prst="rect">
            <a:avLst/>
          </a:prstGeom>
        </p:spPr>
        <p:txBody>
          <a:bodyPr lIns="91425" tIns="91425" rIns="91425" bIns="91425" anchor="t" anchorCtr="0">
            <a:noAutofit/>
          </a:bodyPr>
          <a:lstStyle/>
          <a:p>
            <a:pPr>
              <a:spcBef>
                <a:spcPts val="0"/>
              </a:spcBef>
              <a:buNone/>
            </a:pPr>
            <a:endParaRPr/>
          </a:p>
        </p:txBody>
      </p:sp>
      <p:pic>
        <p:nvPicPr>
          <p:cNvPr id="207" name="Shape 207"/>
          <p:cNvPicPr preferRelativeResize="0"/>
          <p:nvPr/>
        </p:nvPicPr>
        <p:blipFill>
          <a:blip r:embed="rId3">
            <a:alphaModFix/>
          </a:blip>
          <a:stretch>
            <a:fillRect/>
          </a:stretch>
        </p:blipFill>
        <p:spPr>
          <a:xfrm>
            <a:off x="311700" y="1046900"/>
            <a:ext cx="4152527" cy="3340200"/>
          </a:xfrm>
          <a:prstGeom prst="rect">
            <a:avLst/>
          </a:prstGeom>
          <a:noFill/>
          <a:ln>
            <a:noFill/>
          </a:ln>
        </p:spPr>
      </p:pic>
      <p:pic>
        <p:nvPicPr>
          <p:cNvPr id="208" name="Shape 208"/>
          <p:cNvPicPr preferRelativeResize="0"/>
          <p:nvPr/>
        </p:nvPicPr>
        <p:blipFill>
          <a:blip r:embed="rId4">
            <a:alphaModFix/>
          </a:blip>
          <a:stretch>
            <a:fillRect/>
          </a:stretch>
        </p:blipFill>
        <p:spPr>
          <a:xfrm>
            <a:off x="4666992" y="1046900"/>
            <a:ext cx="4165306" cy="3340200"/>
          </a:xfrm>
          <a:prstGeom prst="rect">
            <a:avLst/>
          </a:prstGeom>
          <a:noFill/>
          <a:ln>
            <a:noFill/>
          </a:ln>
        </p:spPr>
      </p:pic>
      <p:sp>
        <p:nvSpPr>
          <p:cNvPr id="209" name="Shape 209"/>
          <p:cNvSpPr txBox="1"/>
          <p:nvPr/>
        </p:nvSpPr>
        <p:spPr>
          <a:xfrm>
            <a:off x="320800" y="4533975"/>
            <a:ext cx="8565299" cy="416999"/>
          </a:xfrm>
          <a:prstGeom prst="rect">
            <a:avLst/>
          </a:prstGeom>
          <a:noFill/>
          <a:ln>
            <a:noFill/>
          </a:ln>
        </p:spPr>
        <p:txBody>
          <a:bodyPr lIns="91425" tIns="91425" rIns="91425" bIns="91425" anchor="t" anchorCtr="0">
            <a:noAutofit/>
          </a:bodyPr>
          <a:lstStyle/>
          <a:p>
            <a:pPr>
              <a:spcBef>
                <a:spcPts val="0"/>
              </a:spcBef>
              <a:buNone/>
            </a:pPr>
            <a:r>
              <a:rPr lang="en" dirty="0"/>
              <a:t>PSNR= 76.5864	</a:t>
            </a:r>
            <a:r>
              <a:rPr lang="en" dirty="0" smtClean="0"/>
              <a:t>LMSE</a:t>
            </a:r>
            <a:r>
              <a:rPr lang="en" dirty="0"/>
              <a:t>= </a:t>
            </a:r>
            <a:r>
              <a:rPr lang="en" dirty="0" smtClean="0"/>
              <a:t>0.1787  		PSNR</a:t>
            </a:r>
            <a:r>
              <a:rPr lang="en" dirty="0"/>
              <a:t>= 71.4244	</a:t>
            </a:r>
            <a:r>
              <a:rPr lang="en" dirty="0" smtClean="0"/>
              <a:t>LMSE</a:t>
            </a:r>
            <a:r>
              <a:rPr lang="en" dirty="0"/>
              <a:t>= 0.5342</a:t>
            </a:r>
          </a:p>
        </p:txBody>
      </p:sp>
    </p:spTree>
  </p:cSld>
  <p:clrMapOvr>
    <a:masterClrMapping/>
  </p:clrMapOvr>
  <p:transition advClick="0"/>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311700" y="292850"/>
            <a:ext cx="8520599" cy="800999"/>
          </a:xfrm>
          <a:prstGeom prst="rect">
            <a:avLst/>
          </a:prstGeom>
        </p:spPr>
        <p:txBody>
          <a:bodyPr lIns="91425" tIns="91425" rIns="91425" bIns="91425" anchor="t" anchorCtr="0">
            <a:noAutofit/>
          </a:bodyPr>
          <a:lstStyle/>
          <a:p>
            <a:pPr algn="ctr">
              <a:spcBef>
                <a:spcPts val="0"/>
              </a:spcBef>
              <a:buNone/>
            </a:pPr>
            <a:r>
              <a:rPr lang="en" sz="3000">
                <a:latin typeface="Times New Roman"/>
                <a:ea typeface="Times New Roman"/>
                <a:cs typeface="Times New Roman"/>
                <a:sym typeface="Times New Roman"/>
              </a:rPr>
              <a:t>Mean 3x3						Median 3x3</a:t>
            </a:r>
          </a:p>
        </p:txBody>
      </p:sp>
      <p:sp>
        <p:nvSpPr>
          <p:cNvPr id="215" name="Shape 215"/>
          <p:cNvSpPr txBox="1">
            <a:spLocks noGrp="1"/>
          </p:cNvSpPr>
          <p:nvPr>
            <p:ph type="body" idx="1"/>
          </p:nvPr>
        </p:nvSpPr>
        <p:spPr>
          <a:xfrm>
            <a:off x="311700" y="1228675"/>
            <a:ext cx="3999899" cy="3340199"/>
          </a:xfrm>
          <a:prstGeom prst="rect">
            <a:avLst/>
          </a:prstGeom>
        </p:spPr>
        <p:txBody>
          <a:bodyPr lIns="91425" tIns="91425" rIns="91425" bIns="91425" anchor="t" anchorCtr="0">
            <a:noAutofit/>
          </a:bodyPr>
          <a:lstStyle/>
          <a:p>
            <a:pPr>
              <a:spcBef>
                <a:spcPts val="0"/>
              </a:spcBef>
              <a:buNone/>
            </a:pPr>
            <a:endParaRPr/>
          </a:p>
        </p:txBody>
      </p:sp>
      <p:sp>
        <p:nvSpPr>
          <p:cNvPr id="216" name="Shape 216"/>
          <p:cNvSpPr txBox="1">
            <a:spLocks noGrp="1"/>
          </p:cNvSpPr>
          <p:nvPr>
            <p:ph type="body" idx="2"/>
          </p:nvPr>
        </p:nvSpPr>
        <p:spPr>
          <a:xfrm>
            <a:off x="4832400" y="1228675"/>
            <a:ext cx="3999899" cy="3340199"/>
          </a:xfrm>
          <a:prstGeom prst="rect">
            <a:avLst/>
          </a:prstGeom>
        </p:spPr>
        <p:txBody>
          <a:bodyPr lIns="91425" tIns="91425" rIns="91425" bIns="91425" anchor="t" anchorCtr="0">
            <a:noAutofit/>
          </a:bodyPr>
          <a:lstStyle/>
          <a:p>
            <a:pPr>
              <a:spcBef>
                <a:spcPts val="0"/>
              </a:spcBef>
              <a:buNone/>
            </a:pPr>
            <a:endParaRPr/>
          </a:p>
        </p:txBody>
      </p:sp>
      <p:pic>
        <p:nvPicPr>
          <p:cNvPr id="217" name="Shape 217"/>
          <p:cNvPicPr preferRelativeResize="0"/>
          <p:nvPr/>
        </p:nvPicPr>
        <p:blipFill>
          <a:blip r:embed="rId3">
            <a:alphaModFix/>
          </a:blip>
          <a:stretch>
            <a:fillRect/>
          </a:stretch>
        </p:blipFill>
        <p:spPr>
          <a:xfrm>
            <a:off x="311700" y="1004125"/>
            <a:ext cx="4158222" cy="3340200"/>
          </a:xfrm>
          <a:prstGeom prst="rect">
            <a:avLst/>
          </a:prstGeom>
          <a:noFill/>
          <a:ln>
            <a:noFill/>
          </a:ln>
        </p:spPr>
      </p:pic>
      <p:pic>
        <p:nvPicPr>
          <p:cNvPr id="218" name="Shape 218"/>
          <p:cNvPicPr preferRelativeResize="0"/>
          <p:nvPr/>
        </p:nvPicPr>
        <p:blipFill>
          <a:blip r:embed="rId4">
            <a:alphaModFix/>
          </a:blip>
          <a:stretch>
            <a:fillRect/>
          </a:stretch>
        </p:blipFill>
        <p:spPr>
          <a:xfrm>
            <a:off x="4674087" y="1002391"/>
            <a:ext cx="4158224" cy="3343670"/>
          </a:xfrm>
          <a:prstGeom prst="rect">
            <a:avLst/>
          </a:prstGeom>
          <a:noFill/>
          <a:ln>
            <a:noFill/>
          </a:ln>
        </p:spPr>
      </p:pic>
      <p:sp>
        <p:nvSpPr>
          <p:cNvPr id="219" name="Shape 219"/>
          <p:cNvSpPr txBox="1"/>
          <p:nvPr/>
        </p:nvSpPr>
        <p:spPr>
          <a:xfrm>
            <a:off x="331500" y="4533975"/>
            <a:ext cx="8520599" cy="363600"/>
          </a:xfrm>
          <a:prstGeom prst="rect">
            <a:avLst/>
          </a:prstGeom>
          <a:noFill/>
          <a:ln>
            <a:noFill/>
          </a:ln>
        </p:spPr>
        <p:txBody>
          <a:bodyPr lIns="91425" tIns="91425" rIns="91425" bIns="91425" anchor="t" anchorCtr="0">
            <a:noAutofit/>
          </a:bodyPr>
          <a:lstStyle/>
          <a:p>
            <a:pPr>
              <a:spcBef>
                <a:spcPts val="0"/>
              </a:spcBef>
              <a:buNone/>
            </a:pPr>
            <a:r>
              <a:rPr lang="en" dirty="0"/>
              <a:t>PSNR= 73.4331	</a:t>
            </a:r>
            <a:r>
              <a:rPr lang="en" dirty="0" smtClean="0"/>
              <a:t>LMSE</a:t>
            </a:r>
            <a:r>
              <a:rPr lang="en" dirty="0"/>
              <a:t>= </a:t>
            </a:r>
            <a:r>
              <a:rPr lang="en" dirty="0" smtClean="0"/>
              <a:t>0.9282</a:t>
            </a:r>
            <a:r>
              <a:rPr lang="en" dirty="0"/>
              <a:t>	</a:t>
            </a:r>
            <a:r>
              <a:rPr lang="en" dirty="0" smtClean="0"/>
              <a:t>	PSNR</a:t>
            </a:r>
            <a:r>
              <a:rPr lang="en" dirty="0"/>
              <a:t>= </a:t>
            </a:r>
            <a:r>
              <a:rPr lang="en" dirty="0" smtClean="0"/>
              <a:t>73.9377</a:t>
            </a:r>
            <a:r>
              <a:rPr lang="en" dirty="0"/>
              <a:t>	LMSE= 0.8668</a:t>
            </a:r>
          </a:p>
        </p:txBody>
      </p:sp>
    </p:spTree>
  </p:cSld>
  <p:clrMapOvr>
    <a:masterClrMapping/>
  </p:clrMapOvr>
  <p:transition advClick="0"/>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a:xfrm>
            <a:off x="311700" y="292850"/>
            <a:ext cx="8520599" cy="800999"/>
          </a:xfrm>
          <a:prstGeom prst="rect">
            <a:avLst/>
          </a:prstGeom>
        </p:spPr>
        <p:txBody>
          <a:bodyPr lIns="91425" tIns="91425" rIns="91425" bIns="91425" anchor="t" anchorCtr="0">
            <a:noAutofit/>
          </a:bodyPr>
          <a:lstStyle/>
          <a:p>
            <a:pPr algn="ctr">
              <a:spcBef>
                <a:spcPts val="0"/>
              </a:spcBef>
              <a:buNone/>
            </a:pPr>
            <a:r>
              <a:rPr lang="en" sz="3000" dirty="0">
                <a:latin typeface="Times New Roman"/>
                <a:ea typeface="Times New Roman"/>
                <a:cs typeface="Times New Roman"/>
                <a:sym typeface="Times New Roman"/>
              </a:rPr>
              <a:t>Disk radius = 1		</a:t>
            </a:r>
            <a:r>
              <a:rPr lang="en" sz="3000" dirty="0" smtClean="0">
                <a:latin typeface="Times New Roman"/>
                <a:ea typeface="Times New Roman"/>
                <a:cs typeface="Times New Roman"/>
                <a:sym typeface="Times New Roman"/>
              </a:rPr>
              <a:t>5x5</a:t>
            </a:r>
            <a:r>
              <a:rPr lang="en" sz="3000" dirty="0">
                <a:latin typeface="Times New Roman"/>
                <a:ea typeface="Times New Roman"/>
                <a:cs typeface="Times New Roman"/>
                <a:sym typeface="Times New Roman"/>
              </a:rPr>
              <a:t>		Gaussian σ = 0.7 </a:t>
            </a:r>
          </a:p>
        </p:txBody>
      </p:sp>
      <p:sp>
        <p:nvSpPr>
          <p:cNvPr id="225" name="Shape 225"/>
          <p:cNvSpPr txBox="1">
            <a:spLocks noGrp="1"/>
          </p:cNvSpPr>
          <p:nvPr>
            <p:ph type="body" idx="1"/>
          </p:nvPr>
        </p:nvSpPr>
        <p:spPr>
          <a:xfrm>
            <a:off x="311700" y="1228675"/>
            <a:ext cx="3999899" cy="3340199"/>
          </a:xfrm>
          <a:prstGeom prst="rect">
            <a:avLst/>
          </a:prstGeom>
        </p:spPr>
        <p:txBody>
          <a:bodyPr lIns="91425" tIns="91425" rIns="91425" bIns="91425" anchor="t" anchorCtr="0">
            <a:noAutofit/>
          </a:bodyPr>
          <a:lstStyle/>
          <a:p>
            <a:pPr>
              <a:spcBef>
                <a:spcPts val="0"/>
              </a:spcBef>
              <a:buNone/>
            </a:pPr>
            <a:endParaRPr/>
          </a:p>
        </p:txBody>
      </p:sp>
      <p:sp>
        <p:nvSpPr>
          <p:cNvPr id="226" name="Shape 226"/>
          <p:cNvSpPr txBox="1">
            <a:spLocks noGrp="1"/>
          </p:cNvSpPr>
          <p:nvPr>
            <p:ph type="body" idx="2"/>
          </p:nvPr>
        </p:nvSpPr>
        <p:spPr>
          <a:xfrm>
            <a:off x="4832400" y="1228675"/>
            <a:ext cx="3999899" cy="3340199"/>
          </a:xfrm>
          <a:prstGeom prst="rect">
            <a:avLst/>
          </a:prstGeom>
        </p:spPr>
        <p:txBody>
          <a:bodyPr lIns="91425" tIns="91425" rIns="91425" bIns="91425" anchor="t" anchorCtr="0">
            <a:noAutofit/>
          </a:bodyPr>
          <a:lstStyle/>
          <a:p>
            <a:pPr>
              <a:spcBef>
                <a:spcPts val="0"/>
              </a:spcBef>
              <a:buNone/>
            </a:pPr>
            <a:endParaRPr/>
          </a:p>
        </p:txBody>
      </p:sp>
      <p:pic>
        <p:nvPicPr>
          <p:cNvPr id="227" name="Shape 227"/>
          <p:cNvPicPr preferRelativeResize="0"/>
          <p:nvPr/>
        </p:nvPicPr>
        <p:blipFill>
          <a:blip r:embed="rId3">
            <a:alphaModFix/>
          </a:blip>
          <a:stretch>
            <a:fillRect/>
          </a:stretch>
        </p:blipFill>
        <p:spPr>
          <a:xfrm>
            <a:off x="311700" y="1025500"/>
            <a:ext cx="4152527" cy="3340200"/>
          </a:xfrm>
          <a:prstGeom prst="rect">
            <a:avLst/>
          </a:prstGeom>
          <a:noFill/>
          <a:ln>
            <a:noFill/>
          </a:ln>
        </p:spPr>
      </p:pic>
      <p:pic>
        <p:nvPicPr>
          <p:cNvPr id="228" name="Shape 228"/>
          <p:cNvPicPr preferRelativeResize="0"/>
          <p:nvPr/>
        </p:nvPicPr>
        <p:blipFill>
          <a:blip r:embed="rId4">
            <a:alphaModFix/>
          </a:blip>
          <a:stretch>
            <a:fillRect/>
          </a:stretch>
        </p:blipFill>
        <p:spPr>
          <a:xfrm>
            <a:off x="4756087" y="1028350"/>
            <a:ext cx="4152525" cy="3334498"/>
          </a:xfrm>
          <a:prstGeom prst="rect">
            <a:avLst/>
          </a:prstGeom>
          <a:noFill/>
          <a:ln>
            <a:noFill/>
          </a:ln>
        </p:spPr>
      </p:pic>
      <p:sp>
        <p:nvSpPr>
          <p:cNvPr id="229" name="Shape 229"/>
          <p:cNvSpPr txBox="1"/>
          <p:nvPr/>
        </p:nvSpPr>
        <p:spPr>
          <a:xfrm>
            <a:off x="331500" y="4566050"/>
            <a:ext cx="8565299" cy="406199"/>
          </a:xfrm>
          <a:prstGeom prst="rect">
            <a:avLst/>
          </a:prstGeom>
          <a:noFill/>
          <a:ln>
            <a:noFill/>
          </a:ln>
        </p:spPr>
        <p:txBody>
          <a:bodyPr lIns="91425" tIns="91425" rIns="91425" bIns="91425" anchor="t" anchorCtr="0">
            <a:noAutofit/>
          </a:bodyPr>
          <a:lstStyle/>
          <a:p>
            <a:pPr>
              <a:spcBef>
                <a:spcPts val="0"/>
              </a:spcBef>
              <a:buNone/>
            </a:pPr>
            <a:r>
              <a:rPr lang="en" dirty="0"/>
              <a:t>PSNR= 76.5148	</a:t>
            </a:r>
            <a:r>
              <a:rPr lang="en" dirty="0" smtClean="0"/>
              <a:t>LMSE</a:t>
            </a:r>
            <a:r>
              <a:rPr lang="en" dirty="0"/>
              <a:t>= </a:t>
            </a:r>
            <a:r>
              <a:rPr lang="en" dirty="0" smtClean="0"/>
              <a:t>0.5887</a:t>
            </a:r>
            <a:r>
              <a:rPr lang="en" dirty="0"/>
              <a:t>	</a:t>
            </a:r>
            <a:r>
              <a:rPr lang="en" dirty="0" smtClean="0"/>
              <a:t> 	PSNR</a:t>
            </a:r>
            <a:r>
              <a:rPr lang="en" dirty="0"/>
              <a:t>= 71.1271	</a:t>
            </a:r>
            <a:r>
              <a:rPr lang="en" dirty="0" smtClean="0"/>
              <a:t>LMSE</a:t>
            </a:r>
            <a:r>
              <a:rPr lang="en" dirty="0"/>
              <a:t>= 0.5516</a:t>
            </a:r>
          </a:p>
        </p:txBody>
      </p:sp>
    </p:spTree>
  </p:cSld>
  <p:clrMapOvr>
    <a:masterClrMapping/>
  </p:clrMapOvr>
  <p:transition advClick="0"/>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Shape 234"/>
          <p:cNvSpPr txBox="1"/>
          <p:nvPr/>
        </p:nvSpPr>
        <p:spPr>
          <a:xfrm>
            <a:off x="1045250" y="507100"/>
            <a:ext cx="3446099" cy="1014299"/>
          </a:xfrm>
          <a:prstGeom prst="rect">
            <a:avLst/>
          </a:prstGeom>
          <a:noFill/>
          <a:ln>
            <a:noFill/>
          </a:ln>
        </p:spPr>
        <p:txBody>
          <a:bodyPr lIns="91425" tIns="91425" rIns="91425" bIns="91425" anchor="t" anchorCtr="0">
            <a:noAutofit/>
          </a:bodyPr>
          <a:lstStyle/>
          <a:p>
            <a:pPr>
              <a:spcBef>
                <a:spcPts val="0"/>
              </a:spcBef>
              <a:buNone/>
            </a:pPr>
            <a:endParaRPr/>
          </a:p>
        </p:txBody>
      </p:sp>
      <p:sp>
        <p:nvSpPr>
          <p:cNvPr id="235" name="Shape 235"/>
          <p:cNvSpPr txBox="1">
            <a:spLocks noGrp="1"/>
          </p:cNvSpPr>
          <p:nvPr>
            <p:ph type="title"/>
          </p:nvPr>
        </p:nvSpPr>
        <p:spPr>
          <a:xfrm>
            <a:off x="311700" y="135050"/>
            <a:ext cx="8520599" cy="821700"/>
          </a:xfrm>
          <a:prstGeom prst="rect">
            <a:avLst/>
          </a:prstGeom>
        </p:spPr>
        <p:txBody>
          <a:bodyPr lIns="91425" tIns="91425" rIns="91425" bIns="91425" anchor="ctr" anchorCtr="0">
            <a:noAutofit/>
          </a:bodyPr>
          <a:lstStyle/>
          <a:p>
            <a:pPr lvl="0" algn="ctr" rtl="0">
              <a:spcBef>
                <a:spcPts val="0"/>
              </a:spcBef>
              <a:buNone/>
            </a:pPr>
            <a:r>
              <a:rPr lang="en" sz="4800">
                <a:latin typeface="Times New Roman"/>
                <a:ea typeface="Times New Roman"/>
                <a:cs typeface="Times New Roman"/>
                <a:sym typeface="Times New Roman"/>
              </a:rPr>
              <a:t>IMAGE ENHANCEMENT</a:t>
            </a:r>
          </a:p>
        </p:txBody>
      </p:sp>
      <p:sp>
        <p:nvSpPr>
          <p:cNvPr id="236" name="Shape 236"/>
          <p:cNvSpPr txBox="1"/>
          <p:nvPr/>
        </p:nvSpPr>
        <p:spPr>
          <a:xfrm>
            <a:off x="1204275" y="3027575"/>
            <a:ext cx="2847599" cy="1350599"/>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237" name="Shape 237"/>
          <p:cNvSpPr txBox="1">
            <a:spLocks noGrp="1"/>
          </p:cNvSpPr>
          <p:nvPr>
            <p:ph type="body" idx="1"/>
          </p:nvPr>
        </p:nvSpPr>
        <p:spPr>
          <a:xfrm>
            <a:off x="311700" y="956750"/>
            <a:ext cx="4179600" cy="3611999"/>
          </a:xfrm>
          <a:prstGeom prst="rect">
            <a:avLst/>
          </a:prstGeom>
        </p:spPr>
        <p:txBody>
          <a:bodyPr lIns="91425" tIns="91425" rIns="91425" bIns="91425" anchor="t" anchorCtr="0">
            <a:noAutofit/>
          </a:bodyPr>
          <a:lstStyle/>
          <a:p>
            <a:pPr marL="0" marR="0" indent="0" algn="just" rtl="0">
              <a:lnSpc>
                <a:spcPct val="115000"/>
              </a:lnSpc>
              <a:spcBef>
                <a:spcPts val="0"/>
              </a:spcBef>
              <a:spcAft>
                <a:spcPts val="0"/>
              </a:spcAft>
              <a:buNone/>
            </a:pPr>
            <a:r>
              <a:rPr lang="en" sz="1500" b="1" dirty="0" smtClean="0">
                <a:solidFill>
                  <a:srgbClr val="000000"/>
                </a:solidFill>
                <a:latin typeface="Arial"/>
                <a:ea typeface="Arial"/>
                <a:cs typeface="Arial"/>
                <a:sym typeface="Arial"/>
              </a:rPr>
              <a:t>	</a:t>
            </a:r>
            <a:r>
              <a:rPr lang="en" sz="1500" b="1" u="sng" dirty="0" smtClean="0">
                <a:solidFill>
                  <a:srgbClr val="000000"/>
                </a:solidFill>
                <a:latin typeface="Arial"/>
                <a:ea typeface="Arial"/>
                <a:cs typeface="Arial"/>
                <a:sym typeface="Arial"/>
              </a:rPr>
              <a:t>Sharpening </a:t>
            </a:r>
            <a:r>
              <a:rPr lang="en" sz="1500" b="1" u="sng" dirty="0">
                <a:solidFill>
                  <a:srgbClr val="000000"/>
                </a:solidFill>
                <a:latin typeface="Arial"/>
                <a:ea typeface="Arial"/>
                <a:cs typeface="Arial"/>
                <a:sym typeface="Arial"/>
              </a:rPr>
              <a:t>Techniques:</a:t>
            </a:r>
          </a:p>
          <a:p>
            <a:pPr marL="457200" lvl="0" indent="-228600" algn="just" rtl="0">
              <a:spcBef>
                <a:spcPts val="0"/>
              </a:spcBef>
              <a:spcAft>
                <a:spcPts val="0"/>
              </a:spcAft>
              <a:buClr>
                <a:srgbClr val="000000"/>
              </a:buClr>
              <a:buSzPct val="100000"/>
              <a:buFont typeface="Arial"/>
            </a:pPr>
            <a:r>
              <a:rPr lang="en" sz="1500" dirty="0" smtClean="0">
                <a:solidFill>
                  <a:srgbClr val="000000"/>
                </a:solidFill>
                <a:latin typeface="Arial"/>
                <a:ea typeface="Arial"/>
                <a:cs typeface="Arial"/>
                <a:sym typeface="Arial"/>
              </a:rPr>
              <a:t>	The </a:t>
            </a:r>
            <a:r>
              <a:rPr lang="en" sz="1500" dirty="0">
                <a:solidFill>
                  <a:srgbClr val="000000"/>
                </a:solidFill>
                <a:latin typeface="Arial"/>
                <a:ea typeface="Arial"/>
                <a:cs typeface="Arial"/>
                <a:sym typeface="Arial"/>
              </a:rPr>
              <a:t>principal objective of sharpening is </a:t>
            </a:r>
            <a:r>
              <a:rPr lang="en" sz="1500" dirty="0" smtClean="0">
                <a:solidFill>
                  <a:srgbClr val="000000"/>
                </a:solidFill>
                <a:latin typeface="Arial"/>
                <a:ea typeface="Arial"/>
                <a:cs typeface="Arial"/>
                <a:sym typeface="Arial"/>
              </a:rPr>
              <a:t>to highlight </a:t>
            </a:r>
            <a:r>
              <a:rPr lang="en" sz="1500" dirty="0">
                <a:solidFill>
                  <a:srgbClr val="000000"/>
                </a:solidFill>
                <a:latin typeface="Arial"/>
                <a:ea typeface="Arial"/>
                <a:cs typeface="Arial"/>
                <a:sym typeface="Arial"/>
              </a:rPr>
              <a:t>fine detail in an image or to enhance detail that has been blurred. </a:t>
            </a:r>
          </a:p>
          <a:p>
            <a:pPr marL="457200" lvl="0" indent="-228600" algn="just" rtl="0">
              <a:spcBef>
                <a:spcPts val="0"/>
              </a:spcBef>
              <a:spcAft>
                <a:spcPts val="0"/>
              </a:spcAft>
              <a:buClr>
                <a:srgbClr val="000000"/>
              </a:buClr>
              <a:buSzPct val="100000"/>
              <a:buFont typeface="Arial"/>
            </a:pPr>
            <a:r>
              <a:rPr lang="en" sz="1500" dirty="0" smtClean="0">
                <a:solidFill>
                  <a:srgbClr val="000000"/>
                </a:solidFill>
                <a:latin typeface="Arial"/>
                <a:ea typeface="Arial"/>
                <a:cs typeface="Arial"/>
                <a:sym typeface="Arial"/>
              </a:rPr>
              <a:t>	Sharpening deals </a:t>
            </a:r>
            <a:r>
              <a:rPr lang="en" sz="1500" dirty="0">
                <a:solidFill>
                  <a:srgbClr val="000000"/>
                </a:solidFill>
                <a:latin typeface="Arial"/>
                <a:ea typeface="Arial"/>
                <a:cs typeface="Arial"/>
                <a:sym typeface="Arial"/>
              </a:rPr>
              <a:t>with digital differentiation in spatial domain. </a:t>
            </a:r>
          </a:p>
          <a:p>
            <a:pPr lvl="0" rtl="0">
              <a:spcBef>
                <a:spcPts val="0"/>
              </a:spcBef>
              <a:buNone/>
            </a:pPr>
            <a:endParaRPr sz="1800">
              <a:solidFill>
                <a:srgbClr val="000000"/>
              </a:solidFill>
              <a:latin typeface="Times New Roman"/>
              <a:ea typeface="Times New Roman"/>
              <a:cs typeface="Times New Roman"/>
              <a:sym typeface="Times New Roman"/>
            </a:endParaRPr>
          </a:p>
        </p:txBody>
      </p:sp>
      <p:sp>
        <p:nvSpPr>
          <p:cNvPr id="238" name="Shape 238"/>
          <p:cNvSpPr txBox="1">
            <a:spLocks noGrp="1"/>
          </p:cNvSpPr>
          <p:nvPr>
            <p:ph type="body" idx="2"/>
          </p:nvPr>
        </p:nvSpPr>
        <p:spPr>
          <a:xfrm>
            <a:off x="4652825" y="1012950"/>
            <a:ext cx="4179600" cy="3849300"/>
          </a:xfrm>
          <a:prstGeom prst="rect">
            <a:avLst/>
          </a:prstGeom>
        </p:spPr>
        <p:txBody>
          <a:bodyPr lIns="91425" tIns="91425" rIns="91425" bIns="91425" anchor="t" anchorCtr="0">
            <a:noAutofit/>
          </a:bodyPr>
          <a:lstStyle/>
          <a:p>
            <a:pPr algn="just" rtl="0">
              <a:spcBef>
                <a:spcPts val="0"/>
              </a:spcBef>
              <a:spcAft>
                <a:spcPts val="0"/>
              </a:spcAft>
              <a:buNone/>
            </a:pPr>
            <a:r>
              <a:rPr lang="en" sz="1500" b="1" dirty="0" smtClean="0">
                <a:solidFill>
                  <a:srgbClr val="000000"/>
                </a:solidFill>
                <a:latin typeface="Arial"/>
                <a:ea typeface="Arial"/>
                <a:cs typeface="Arial"/>
                <a:sym typeface="Arial"/>
              </a:rPr>
              <a:t>	Sharpening </a:t>
            </a:r>
            <a:r>
              <a:rPr lang="en" sz="1500" b="1" dirty="0">
                <a:solidFill>
                  <a:srgbClr val="000000"/>
                </a:solidFill>
                <a:latin typeface="Arial"/>
                <a:ea typeface="Arial"/>
                <a:cs typeface="Arial"/>
                <a:sym typeface="Arial"/>
              </a:rPr>
              <a:t>Spatial Filters</a:t>
            </a:r>
          </a:p>
          <a:p>
            <a:pPr marL="457200" lvl="0" indent="-228600" algn="just" rtl="0">
              <a:spcBef>
                <a:spcPts val="0"/>
              </a:spcBef>
              <a:spcAft>
                <a:spcPts val="0"/>
              </a:spcAft>
              <a:buClr>
                <a:srgbClr val="000000"/>
              </a:buClr>
              <a:buSzPct val="100000"/>
              <a:buFont typeface="Arial"/>
            </a:pPr>
            <a:r>
              <a:rPr lang="en" sz="1500" dirty="0" smtClean="0">
                <a:solidFill>
                  <a:srgbClr val="000000"/>
                </a:solidFill>
                <a:latin typeface="Arial"/>
                <a:ea typeface="Arial"/>
                <a:cs typeface="Arial"/>
                <a:sym typeface="Arial"/>
              </a:rPr>
              <a:t>	The </a:t>
            </a:r>
            <a:r>
              <a:rPr lang="en" sz="1500" dirty="0">
                <a:solidFill>
                  <a:srgbClr val="000000"/>
                </a:solidFill>
                <a:latin typeface="Arial"/>
                <a:ea typeface="Arial"/>
                <a:cs typeface="Arial"/>
                <a:sym typeface="Arial"/>
              </a:rPr>
              <a:t>strength of the response of a derivative operator is proportional to the degree of discontinuity of the image at the point at which the operator is applied. </a:t>
            </a:r>
          </a:p>
          <a:p>
            <a:pPr marL="457200" lvl="0" indent="-228600" algn="just" rtl="0">
              <a:spcBef>
                <a:spcPts val="0"/>
              </a:spcBef>
              <a:spcAft>
                <a:spcPts val="0"/>
              </a:spcAft>
              <a:buClr>
                <a:srgbClr val="000000"/>
              </a:buClr>
              <a:buSzPct val="100000"/>
              <a:buFont typeface="Arial"/>
            </a:pPr>
            <a:r>
              <a:rPr lang="en" sz="1500" dirty="0" smtClean="0">
                <a:solidFill>
                  <a:srgbClr val="000000"/>
                </a:solidFill>
                <a:latin typeface="Arial"/>
                <a:ea typeface="Arial"/>
                <a:cs typeface="Arial"/>
                <a:sym typeface="Arial"/>
              </a:rPr>
              <a:t>	Image </a:t>
            </a:r>
            <a:r>
              <a:rPr lang="en" sz="1500" dirty="0">
                <a:solidFill>
                  <a:srgbClr val="000000"/>
                </a:solidFill>
                <a:latin typeface="Arial"/>
                <a:ea typeface="Arial"/>
                <a:cs typeface="Arial"/>
                <a:sym typeface="Arial"/>
              </a:rPr>
              <a:t>differentiation enhances edges and other discontinuities (such as noise) and deemphasizes areas with slowly varying gray-level values.</a:t>
            </a:r>
          </a:p>
          <a:p>
            <a:pPr lvl="0" algn="just" rtl="0">
              <a:spcBef>
                <a:spcPts val="0"/>
              </a:spcBef>
              <a:buNone/>
            </a:pPr>
            <a:endParaRPr sz="1800">
              <a:solidFill>
                <a:srgbClr val="000000"/>
              </a:solidFill>
              <a:latin typeface="Times New Roman"/>
              <a:ea typeface="Times New Roman"/>
              <a:cs typeface="Times New Roman"/>
              <a:sym typeface="Times New Roman"/>
            </a:endParaRPr>
          </a:p>
        </p:txBody>
      </p:sp>
    </p:spTree>
  </p:cSld>
  <p:clrMapOvr>
    <a:masterClrMapping/>
  </p:clrMapOvr>
  <p:transition advClick="0"/>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p:nvPr/>
        </p:nvSpPr>
        <p:spPr>
          <a:xfrm>
            <a:off x="1045250" y="507100"/>
            <a:ext cx="3446099" cy="1014299"/>
          </a:xfrm>
          <a:prstGeom prst="rect">
            <a:avLst/>
          </a:prstGeom>
          <a:noFill/>
          <a:ln>
            <a:noFill/>
          </a:ln>
        </p:spPr>
        <p:txBody>
          <a:bodyPr lIns="91425" tIns="91425" rIns="91425" bIns="91425" anchor="t" anchorCtr="0">
            <a:noAutofit/>
          </a:bodyPr>
          <a:lstStyle/>
          <a:p>
            <a:pPr>
              <a:spcBef>
                <a:spcPts val="0"/>
              </a:spcBef>
              <a:buNone/>
            </a:pPr>
            <a:endParaRPr/>
          </a:p>
        </p:txBody>
      </p:sp>
      <p:sp>
        <p:nvSpPr>
          <p:cNvPr id="244" name="Shape 244"/>
          <p:cNvSpPr txBox="1">
            <a:spLocks noGrp="1"/>
          </p:cNvSpPr>
          <p:nvPr>
            <p:ph type="title"/>
          </p:nvPr>
        </p:nvSpPr>
        <p:spPr>
          <a:xfrm>
            <a:off x="311700" y="135050"/>
            <a:ext cx="8520599" cy="821700"/>
          </a:xfrm>
          <a:prstGeom prst="rect">
            <a:avLst/>
          </a:prstGeom>
        </p:spPr>
        <p:txBody>
          <a:bodyPr lIns="91425" tIns="91425" rIns="91425" bIns="91425" anchor="ctr" anchorCtr="0">
            <a:noAutofit/>
          </a:bodyPr>
          <a:lstStyle/>
          <a:p>
            <a:pPr lvl="0" algn="ctr" rtl="0">
              <a:spcBef>
                <a:spcPts val="0"/>
              </a:spcBef>
              <a:buNone/>
            </a:pPr>
            <a:r>
              <a:rPr lang="en" sz="4800">
                <a:latin typeface="Times New Roman"/>
                <a:ea typeface="Times New Roman"/>
                <a:cs typeface="Times New Roman"/>
                <a:sym typeface="Times New Roman"/>
              </a:rPr>
              <a:t>IMAGE ENHANCEMENT</a:t>
            </a:r>
          </a:p>
        </p:txBody>
      </p:sp>
      <p:sp>
        <p:nvSpPr>
          <p:cNvPr id="245" name="Shape 245"/>
          <p:cNvSpPr txBox="1"/>
          <p:nvPr/>
        </p:nvSpPr>
        <p:spPr>
          <a:xfrm>
            <a:off x="1204275" y="3027575"/>
            <a:ext cx="2847599" cy="1350599"/>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246" name="Shape 246"/>
          <p:cNvSpPr txBox="1">
            <a:spLocks noGrp="1"/>
          </p:cNvSpPr>
          <p:nvPr>
            <p:ph type="body" idx="1"/>
          </p:nvPr>
        </p:nvSpPr>
        <p:spPr>
          <a:xfrm>
            <a:off x="311700" y="956750"/>
            <a:ext cx="4179600" cy="3611999"/>
          </a:xfrm>
          <a:prstGeom prst="rect">
            <a:avLst/>
          </a:prstGeom>
        </p:spPr>
        <p:txBody>
          <a:bodyPr lIns="91425" tIns="91425" rIns="91425" bIns="91425" anchor="t" anchorCtr="0">
            <a:noAutofit/>
          </a:bodyPr>
          <a:lstStyle/>
          <a:p>
            <a:pPr algn="just" rtl="0">
              <a:spcBef>
                <a:spcPts val="0"/>
              </a:spcBef>
              <a:spcAft>
                <a:spcPts val="0"/>
              </a:spcAft>
              <a:buNone/>
            </a:pPr>
            <a:r>
              <a:rPr lang="en" b="1" u="sng" dirty="0">
                <a:solidFill>
                  <a:srgbClr val="000000"/>
                </a:solidFill>
                <a:latin typeface="Arial"/>
                <a:ea typeface="Arial"/>
                <a:cs typeface="Arial"/>
                <a:sym typeface="Arial"/>
              </a:rPr>
              <a:t>Laplacian Filter</a:t>
            </a:r>
            <a:r>
              <a:rPr lang="en" b="1" dirty="0">
                <a:solidFill>
                  <a:srgbClr val="000000"/>
                </a:solidFill>
                <a:latin typeface="Arial"/>
                <a:ea typeface="Arial"/>
                <a:cs typeface="Arial"/>
                <a:sym typeface="Arial"/>
              </a:rPr>
              <a:t>: </a:t>
            </a:r>
          </a:p>
          <a:p>
            <a:pPr marL="457200" lvl="0" indent="-228600" algn="just" rtl="0">
              <a:spcBef>
                <a:spcPts val="0"/>
              </a:spcBef>
              <a:spcAft>
                <a:spcPts val="0"/>
              </a:spcAft>
              <a:buClr>
                <a:srgbClr val="000000"/>
              </a:buClr>
              <a:buFont typeface="Arial"/>
            </a:pPr>
            <a:r>
              <a:rPr lang="en" dirty="0">
                <a:solidFill>
                  <a:srgbClr val="000000"/>
                </a:solidFill>
                <a:latin typeface="Arial"/>
                <a:ea typeface="Arial"/>
                <a:cs typeface="Arial"/>
                <a:sym typeface="Arial"/>
              </a:rPr>
              <a:t>The Laplacian L(x,y) of an image with pixel intensity values I(x,y) is given by:</a:t>
            </a:r>
          </a:p>
          <a:p>
            <a:pPr algn="just" rtl="0">
              <a:spcBef>
                <a:spcPts val="0"/>
              </a:spcBef>
              <a:spcAft>
                <a:spcPts val="0"/>
              </a:spcAft>
              <a:buNone/>
            </a:pPr>
            <a:endParaRPr baseline="30000">
              <a:solidFill>
                <a:srgbClr val="000000"/>
              </a:solidFill>
              <a:latin typeface="Arial"/>
              <a:ea typeface="Arial"/>
              <a:cs typeface="Arial"/>
              <a:sym typeface="Arial"/>
            </a:endParaRPr>
          </a:p>
          <a:p>
            <a:pPr algn="just" rtl="0">
              <a:spcBef>
                <a:spcPts val="0"/>
              </a:spcBef>
              <a:spcAft>
                <a:spcPts val="0"/>
              </a:spcAft>
              <a:buNone/>
            </a:pPr>
            <a:endParaRPr baseline="30000">
              <a:solidFill>
                <a:srgbClr val="000000"/>
              </a:solidFill>
              <a:latin typeface="Arial"/>
              <a:ea typeface="Arial"/>
              <a:cs typeface="Arial"/>
              <a:sym typeface="Arial"/>
            </a:endParaRPr>
          </a:p>
          <a:p>
            <a:pPr marL="457200" lvl="0" indent="-228600" algn="just" rtl="0">
              <a:spcBef>
                <a:spcPts val="0"/>
              </a:spcBef>
              <a:spcAft>
                <a:spcPts val="0"/>
              </a:spcAft>
              <a:buClr>
                <a:srgbClr val="000000"/>
              </a:buClr>
              <a:buFont typeface="Arial"/>
            </a:pPr>
            <a:endParaRPr lang="en" dirty="0" smtClean="0">
              <a:solidFill>
                <a:srgbClr val="000000"/>
              </a:solidFill>
              <a:latin typeface="Arial"/>
              <a:ea typeface="Arial"/>
              <a:cs typeface="Arial"/>
              <a:sym typeface="Arial"/>
            </a:endParaRPr>
          </a:p>
          <a:p>
            <a:pPr marL="457200" lvl="0" indent="-228600" algn="just" rtl="0">
              <a:spcBef>
                <a:spcPts val="0"/>
              </a:spcBef>
              <a:spcAft>
                <a:spcPts val="0"/>
              </a:spcAft>
              <a:buClr>
                <a:srgbClr val="000000"/>
              </a:buClr>
              <a:buFont typeface="Arial"/>
            </a:pPr>
            <a:r>
              <a:rPr lang="en" dirty="0" smtClean="0">
                <a:solidFill>
                  <a:srgbClr val="000000"/>
                </a:solidFill>
                <a:latin typeface="Arial"/>
                <a:ea typeface="Arial"/>
                <a:cs typeface="Arial"/>
                <a:sym typeface="Arial"/>
              </a:rPr>
              <a:t>This </a:t>
            </a:r>
            <a:r>
              <a:rPr lang="en" dirty="0">
                <a:solidFill>
                  <a:srgbClr val="000000"/>
                </a:solidFill>
                <a:latin typeface="Arial"/>
                <a:ea typeface="Arial"/>
                <a:cs typeface="Arial"/>
                <a:sym typeface="Arial"/>
              </a:rPr>
              <a:t>can be calculated using a convolution filter. </a:t>
            </a:r>
          </a:p>
          <a:p>
            <a:pPr marL="457200" lvl="0" indent="-228600" algn="just" rtl="0">
              <a:spcBef>
                <a:spcPts val="0"/>
              </a:spcBef>
              <a:spcAft>
                <a:spcPts val="0"/>
              </a:spcAft>
              <a:buClr>
                <a:srgbClr val="000000"/>
              </a:buClr>
              <a:buFont typeface="Arial"/>
            </a:pPr>
            <a:r>
              <a:rPr lang="en" dirty="0">
                <a:solidFill>
                  <a:srgbClr val="000000"/>
                </a:solidFill>
                <a:latin typeface="Arial"/>
                <a:ea typeface="Arial"/>
                <a:cs typeface="Arial"/>
                <a:sym typeface="Arial"/>
              </a:rPr>
              <a:t>Using one of the following kernels, the Laplacian can be calculated using standard convolution methods.</a:t>
            </a:r>
          </a:p>
          <a:p>
            <a:pPr lvl="0" algn="ctr" rtl="0">
              <a:spcBef>
                <a:spcPts val="0"/>
              </a:spcBef>
              <a:spcAft>
                <a:spcPts val="0"/>
              </a:spcAft>
              <a:buNone/>
            </a:pPr>
            <a:endParaRPr sz="1800">
              <a:solidFill>
                <a:srgbClr val="000000"/>
              </a:solidFill>
              <a:latin typeface="Times New Roman"/>
              <a:ea typeface="Times New Roman"/>
              <a:cs typeface="Times New Roman"/>
              <a:sym typeface="Times New Roman"/>
            </a:endParaRPr>
          </a:p>
        </p:txBody>
      </p:sp>
      <p:sp>
        <p:nvSpPr>
          <p:cNvPr id="247" name="Shape 247"/>
          <p:cNvSpPr txBox="1">
            <a:spLocks noGrp="1"/>
          </p:cNvSpPr>
          <p:nvPr>
            <p:ph type="body" idx="2"/>
          </p:nvPr>
        </p:nvSpPr>
        <p:spPr>
          <a:xfrm>
            <a:off x="4652825" y="1012950"/>
            <a:ext cx="4179600" cy="3555899"/>
          </a:xfrm>
          <a:prstGeom prst="rect">
            <a:avLst/>
          </a:prstGeom>
        </p:spPr>
        <p:txBody>
          <a:bodyPr lIns="91425" tIns="91425" rIns="91425" bIns="91425" anchor="t" anchorCtr="0">
            <a:noAutofit/>
          </a:bodyPr>
          <a:lstStyle/>
          <a:p>
            <a:pPr lvl="0" algn="just" rtl="0">
              <a:spcBef>
                <a:spcPts val="0"/>
              </a:spcBef>
              <a:spcAft>
                <a:spcPts val="0"/>
              </a:spcAft>
              <a:buClr>
                <a:srgbClr val="000000"/>
              </a:buClr>
              <a:buSzPct val="78571"/>
              <a:buFont typeface="Arial"/>
              <a:buNone/>
            </a:pPr>
            <a:r>
              <a:rPr lang="en" b="1" u="sng">
                <a:solidFill>
                  <a:srgbClr val="000000"/>
                </a:solidFill>
                <a:latin typeface="Arial"/>
                <a:ea typeface="Arial"/>
                <a:cs typeface="Arial"/>
                <a:sym typeface="Arial"/>
              </a:rPr>
              <a:t>LoG Filter</a:t>
            </a:r>
            <a:r>
              <a:rPr lang="en" b="1">
                <a:solidFill>
                  <a:srgbClr val="000000"/>
                </a:solidFill>
                <a:latin typeface="Arial"/>
                <a:ea typeface="Arial"/>
                <a:cs typeface="Arial"/>
                <a:sym typeface="Arial"/>
              </a:rPr>
              <a:t>: </a:t>
            </a:r>
          </a:p>
          <a:p>
            <a:pPr marL="457200" lvl="0" indent="-228600" algn="just" rtl="0">
              <a:spcBef>
                <a:spcPts val="0"/>
              </a:spcBef>
              <a:spcAft>
                <a:spcPts val="0"/>
              </a:spcAft>
              <a:buClr>
                <a:srgbClr val="000000"/>
              </a:buClr>
              <a:buFont typeface="Arial"/>
              <a:buChar char="●"/>
            </a:pPr>
            <a:r>
              <a:rPr lang="en">
                <a:solidFill>
                  <a:srgbClr val="000000"/>
                </a:solidFill>
                <a:latin typeface="Arial"/>
                <a:ea typeface="Arial"/>
                <a:cs typeface="Arial"/>
                <a:sym typeface="Arial"/>
              </a:rPr>
              <a:t>Laplacian filters are derivative filters used to find areas of rapid change in images. </a:t>
            </a:r>
          </a:p>
          <a:p>
            <a:pPr marL="457200" lvl="0" indent="-228600" algn="just" rtl="0">
              <a:spcBef>
                <a:spcPts val="0"/>
              </a:spcBef>
              <a:spcAft>
                <a:spcPts val="0"/>
              </a:spcAft>
              <a:buClr>
                <a:srgbClr val="000000"/>
              </a:buClr>
              <a:buFont typeface="Arial"/>
              <a:buChar char="●"/>
            </a:pPr>
            <a:r>
              <a:rPr lang="en">
                <a:solidFill>
                  <a:srgbClr val="000000"/>
                </a:solidFill>
                <a:latin typeface="Arial"/>
                <a:ea typeface="Arial"/>
                <a:cs typeface="Arial"/>
                <a:sym typeface="Arial"/>
              </a:rPr>
              <a:t>Since derivative filters are very sensitive to noise, it is common to smooth the image (e.g., using a Gaussian filter) before applying the Laplacian. </a:t>
            </a:r>
          </a:p>
          <a:p>
            <a:pPr marL="457200" lvl="0" indent="-228600" algn="just" rtl="0">
              <a:spcBef>
                <a:spcPts val="0"/>
              </a:spcBef>
              <a:spcAft>
                <a:spcPts val="0"/>
              </a:spcAft>
              <a:buClr>
                <a:srgbClr val="000000"/>
              </a:buClr>
              <a:buFont typeface="Arial"/>
              <a:buChar char="●"/>
            </a:pPr>
            <a:r>
              <a:rPr lang="en">
                <a:solidFill>
                  <a:srgbClr val="000000"/>
                </a:solidFill>
                <a:latin typeface="Arial"/>
                <a:ea typeface="Arial"/>
                <a:cs typeface="Arial"/>
                <a:sym typeface="Arial"/>
              </a:rPr>
              <a:t>This two-step process is call the Laplacian of Gaussian (LoG) operation.</a:t>
            </a:r>
          </a:p>
          <a:p>
            <a:pPr lvl="0" algn="just" rtl="0">
              <a:spcBef>
                <a:spcPts val="0"/>
              </a:spcBef>
              <a:spcAft>
                <a:spcPts val="0"/>
              </a:spcAft>
              <a:buClr>
                <a:srgbClr val="000000"/>
              </a:buClr>
              <a:buFont typeface="Arial"/>
              <a:buNone/>
            </a:pPr>
            <a:endParaRPr b="1" u="sng">
              <a:solidFill>
                <a:srgbClr val="000000"/>
              </a:solidFill>
              <a:latin typeface="Arial"/>
              <a:ea typeface="Arial"/>
              <a:cs typeface="Arial"/>
              <a:sym typeface="Arial"/>
            </a:endParaRPr>
          </a:p>
          <a:p>
            <a:pPr lvl="0" algn="just" rtl="0">
              <a:spcBef>
                <a:spcPts val="0"/>
              </a:spcBef>
              <a:buNone/>
            </a:pPr>
            <a:endParaRPr b="1" u="sng">
              <a:solidFill>
                <a:srgbClr val="000000"/>
              </a:solidFill>
              <a:latin typeface="Arial"/>
              <a:ea typeface="Arial"/>
              <a:cs typeface="Arial"/>
              <a:sym typeface="Arial"/>
            </a:endParaRPr>
          </a:p>
        </p:txBody>
      </p:sp>
      <p:graphicFrame>
        <p:nvGraphicFramePr>
          <p:cNvPr id="248" name="Shape 248"/>
          <p:cNvGraphicFramePr/>
          <p:nvPr/>
        </p:nvGraphicFramePr>
        <p:xfrm>
          <a:off x="810825" y="3630150"/>
          <a:ext cx="3105150" cy="1066800"/>
        </p:xfrm>
        <a:graphic>
          <a:graphicData uri="http://schemas.openxmlformats.org/drawingml/2006/table">
            <a:tbl>
              <a:tblPr>
                <a:noFill/>
                <a:tableStyleId>{DF30BE51-6467-477A-9A68-012C60A75549}</a:tableStyleId>
              </a:tblPr>
              <a:tblGrid>
                <a:gridCol w="333375"/>
                <a:gridCol w="409575"/>
                <a:gridCol w="381000"/>
                <a:gridCol w="723900"/>
                <a:gridCol w="447675"/>
                <a:gridCol w="438150"/>
                <a:gridCol w="371475"/>
              </a:tblGrid>
              <a:tr h="355600">
                <a:tc>
                  <a:txBody>
                    <a:bodyPr/>
                    <a:lstStyle/>
                    <a:p>
                      <a:pPr lvl="0" rtl="0">
                        <a:spcBef>
                          <a:spcPts val="0"/>
                        </a:spcBef>
                        <a:buNone/>
                      </a:pPr>
                      <a:r>
                        <a:rPr lang="en" dirty="0">
                          <a:solidFill>
                            <a:sysClr val="windowText" lastClr="000000"/>
                          </a:solidFill>
                        </a:rPr>
                        <a:t>0</a:t>
                      </a:r>
                    </a:p>
                  </a:txBody>
                  <a:tcPr marL="63500" marR="63500" marT="63500" marB="63500"/>
                </a:tc>
                <a:tc>
                  <a:txBody>
                    <a:bodyPr/>
                    <a:lstStyle/>
                    <a:p>
                      <a:pPr lvl="0" rtl="0">
                        <a:spcBef>
                          <a:spcPts val="0"/>
                        </a:spcBef>
                        <a:buNone/>
                      </a:pPr>
                      <a:r>
                        <a:rPr lang="en" dirty="0">
                          <a:solidFill>
                            <a:sysClr val="windowText" lastClr="000000"/>
                          </a:solidFill>
                        </a:rPr>
                        <a:t>-1</a:t>
                      </a:r>
                    </a:p>
                  </a:txBody>
                  <a:tcPr marL="63500" marR="63500" marT="63500" marB="63500"/>
                </a:tc>
                <a:tc>
                  <a:txBody>
                    <a:bodyPr/>
                    <a:lstStyle/>
                    <a:p>
                      <a:pPr lvl="0" rtl="0">
                        <a:spcBef>
                          <a:spcPts val="0"/>
                        </a:spcBef>
                        <a:buNone/>
                      </a:pPr>
                      <a:r>
                        <a:rPr lang="en">
                          <a:solidFill>
                            <a:sysClr val="windowText" lastClr="000000"/>
                          </a:solidFill>
                        </a:rPr>
                        <a:t>0</a:t>
                      </a:r>
                    </a:p>
                  </a:txBody>
                  <a:tcPr marL="63500" marR="63500" marT="63500" marB="63500"/>
                </a:tc>
                <a:tc rowSpan="3">
                  <a:txBody>
                    <a:bodyPr/>
                    <a:lstStyle/>
                    <a:p>
                      <a:pPr lvl="0" rtl="0">
                        <a:spcBef>
                          <a:spcPts val="0"/>
                        </a:spcBef>
                        <a:buNone/>
                      </a:pPr>
                      <a:endParaRPr>
                        <a:solidFill>
                          <a:sysClr val="windowText" lastClr="000000"/>
                        </a:solidFill>
                      </a:endParaRPr>
                    </a:p>
                  </a:txBody>
                  <a:tcPr marL="63500" marR="63500" marT="63500" marB="63500"/>
                </a:tc>
                <a:tc>
                  <a:txBody>
                    <a:bodyPr/>
                    <a:lstStyle/>
                    <a:p>
                      <a:pPr lvl="0" rtl="0">
                        <a:spcBef>
                          <a:spcPts val="0"/>
                        </a:spcBef>
                        <a:buNone/>
                      </a:pPr>
                      <a:r>
                        <a:rPr lang="en">
                          <a:solidFill>
                            <a:sysClr val="windowText" lastClr="000000"/>
                          </a:solidFill>
                        </a:rPr>
                        <a:t>-1</a:t>
                      </a:r>
                    </a:p>
                  </a:txBody>
                  <a:tcPr marL="63500" marR="63500" marT="63500" marB="63500"/>
                </a:tc>
                <a:tc>
                  <a:txBody>
                    <a:bodyPr/>
                    <a:lstStyle/>
                    <a:p>
                      <a:pPr lvl="0" rtl="0">
                        <a:spcBef>
                          <a:spcPts val="0"/>
                        </a:spcBef>
                        <a:buNone/>
                      </a:pPr>
                      <a:r>
                        <a:rPr lang="en">
                          <a:solidFill>
                            <a:sysClr val="windowText" lastClr="000000"/>
                          </a:solidFill>
                        </a:rPr>
                        <a:t>-1</a:t>
                      </a:r>
                    </a:p>
                  </a:txBody>
                  <a:tcPr marL="63500" marR="63500" marT="63500" marB="63500"/>
                </a:tc>
                <a:tc>
                  <a:txBody>
                    <a:bodyPr/>
                    <a:lstStyle/>
                    <a:p>
                      <a:pPr lvl="0" rtl="0">
                        <a:spcBef>
                          <a:spcPts val="0"/>
                        </a:spcBef>
                        <a:buNone/>
                      </a:pPr>
                      <a:r>
                        <a:rPr lang="en">
                          <a:solidFill>
                            <a:sysClr val="windowText" lastClr="000000"/>
                          </a:solidFill>
                        </a:rPr>
                        <a:t>-1</a:t>
                      </a:r>
                    </a:p>
                  </a:txBody>
                  <a:tcPr marL="63500" marR="63500" marT="63500" marB="63500"/>
                </a:tc>
              </a:tr>
              <a:tr h="355600">
                <a:tc>
                  <a:txBody>
                    <a:bodyPr/>
                    <a:lstStyle/>
                    <a:p>
                      <a:pPr lvl="0" rtl="0">
                        <a:spcBef>
                          <a:spcPts val="0"/>
                        </a:spcBef>
                        <a:buNone/>
                      </a:pPr>
                      <a:r>
                        <a:rPr lang="en" dirty="0">
                          <a:solidFill>
                            <a:sysClr val="windowText" lastClr="000000"/>
                          </a:solidFill>
                        </a:rPr>
                        <a:t>-1</a:t>
                      </a:r>
                    </a:p>
                  </a:txBody>
                  <a:tcPr marL="63500" marR="63500" marT="63500" marB="63500"/>
                </a:tc>
                <a:tc>
                  <a:txBody>
                    <a:bodyPr/>
                    <a:lstStyle/>
                    <a:p>
                      <a:pPr lvl="0" rtl="0">
                        <a:spcBef>
                          <a:spcPts val="0"/>
                        </a:spcBef>
                        <a:buNone/>
                      </a:pPr>
                      <a:r>
                        <a:rPr lang="en" dirty="0">
                          <a:solidFill>
                            <a:sysClr val="windowText" lastClr="000000"/>
                          </a:solidFill>
                        </a:rPr>
                        <a:t>4</a:t>
                      </a:r>
                    </a:p>
                  </a:txBody>
                  <a:tcPr marL="63500" marR="63500" marT="63500" marB="63500"/>
                </a:tc>
                <a:tc>
                  <a:txBody>
                    <a:bodyPr/>
                    <a:lstStyle/>
                    <a:p>
                      <a:pPr lvl="0" rtl="0">
                        <a:spcBef>
                          <a:spcPts val="0"/>
                        </a:spcBef>
                        <a:buNone/>
                      </a:pPr>
                      <a:r>
                        <a:rPr lang="en" dirty="0">
                          <a:solidFill>
                            <a:sysClr val="windowText" lastClr="000000"/>
                          </a:solidFill>
                        </a:rPr>
                        <a:t>-1</a:t>
                      </a:r>
                    </a:p>
                  </a:txBody>
                  <a:tcPr marL="63500" marR="63500" marT="63500" marB="63500"/>
                </a:tc>
                <a:tc vMerge="1">
                  <a:txBody>
                    <a:bodyPr/>
                    <a:lstStyle/>
                    <a:p>
                      <a:endParaRPr lang="en-US"/>
                    </a:p>
                  </a:txBody>
                  <a:tcPr/>
                </a:tc>
                <a:tc>
                  <a:txBody>
                    <a:bodyPr/>
                    <a:lstStyle/>
                    <a:p>
                      <a:pPr lvl="0" rtl="0">
                        <a:spcBef>
                          <a:spcPts val="0"/>
                        </a:spcBef>
                        <a:buNone/>
                      </a:pPr>
                      <a:r>
                        <a:rPr lang="en">
                          <a:solidFill>
                            <a:sysClr val="windowText" lastClr="000000"/>
                          </a:solidFill>
                        </a:rPr>
                        <a:t>-1</a:t>
                      </a:r>
                    </a:p>
                  </a:txBody>
                  <a:tcPr marL="63500" marR="63500" marT="63500" marB="63500"/>
                </a:tc>
                <a:tc>
                  <a:txBody>
                    <a:bodyPr/>
                    <a:lstStyle/>
                    <a:p>
                      <a:pPr lvl="0" rtl="0">
                        <a:spcBef>
                          <a:spcPts val="0"/>
                        </a:spcBef>
                        <a:buNone/>
                      </a:pPr>
                      <a:r>
                        <a:rPr lang="en">
                          <a:solidFill>
                            <a:sysClr val="windowText" lastClr="000000"/>
                          </a:solidFill>
                        </a:rPr>
                        <a:t>8</a:t>
                      </a:r>
                    </a:p>
                  </a:txBody>
                  <a:tcPr marL="63500" marR="63500" marT="63500" marB="63500"/>
                </a:tc>
                <a:tc>
                  <a:txBody>
                    <a:bodyPr/>
                    <a:lstStyle/>
                    <a:p>
                      <a:pPr lvl="0" rtl="0">
                        <a:spcBef>
                          <a:spcPts val="0"/>
                        </a:spcBef>
                        <a:buNone/>
                      </a:pPr>
                      <a:r>
                        <a:rPr lang="en">
                          <a:solidFill>
                            <a:sysClr val="windowText" lastClr="000000"/>
                          </a:solidFill>
                        </a:rPr>
                        <a:t>-1</a:t>
                      </a:r>
                    </a:p>
                  </a:txBody>
                  <a:tcPr marL="63500" marR="63500" marT="63500" marB="63500"/>
                </a:tc>
              </a:tr>
              <a:tr h="355600">
                <a:tc>
                  <a:txBody>
                    <a:bodyPr/>
                    <a:lstStyle/>
                    <a:p>
                      <a:pPr lvl="0" rtl="0">
                        <a:spcBef>
                          <a:spcPts val="0"/>
                        </a:spcBef>
                        <a:buNone/>
                      </a:pPr>
                      <a:r>
                        <a:rPr lang="en" dirty="0">
                          <a:solidFill>
                            <a:sysClr val="windowText" lastClr="000000"/>
                          </a:solidFill>
                        </a:rPr>
                        <a:t>0</a:t>
                      </a:r>
                    </a:p>
                  </a:txBody>
                  <a:tcPr marL="63500" marR="63500" marT="63500" marB="63500"/>
                </a:tc>
                <a:tc>
                  <a:txBody>
                    <a:bodyPr/>
                    <a:lstStyle/>
                    <a:p>
                      <a:pPr lvl="0" rtl="0">
                        <a:spcBef>
                          <a:spcPts val="0"/>
                        </a:spcBef>
                        <a:buNone/>
                      </a:pPr>
                      <a:r>
                        <a:rPr lang="en" dirty="0">
                          <a:solidFill>
                            <a:sysClr val="windowText" lastClr="000000"/>
                          </a:solidFill>
                        </a:rPr>
                        <a:t>-1</a:t>
                      </a:r>
                    </a:p>
                  </a:txBody>
                  <a:tcPr marL="63500" marR="63500" marT="63500" marB="63500"/>
                </a:tc>
                <a:tc>
                  <a:txBody>
                    <a:bodyPr/>
                    <a:lstStyle/>
                    <a:p>
                      <a:pPr lvl="0" rtl="0">
                        <a:spcBef>
                          <a:spcPts val="0"/>
                        </a:spcBef>
                        <a:buNone/>
                      </a:pPr>
                      <a:r>
                        <a:rPr lang="en" dirty="0">
                          <a:solidFill>
                            <a:sysClr val="windowText" lastClr="000000"/>
                          </a:solidFill>
                        </a:rPr>
                        <a:t>0</a:t>
                      </a:r>
                    </a:p>
                  </a:txBody>
                  <a:tcPr marL="63500" marR="63500" marT="63500" marB="63500"/>
                </a:tc>
                <a:tc vMerge="1">
                  <a:txBody>
                    <a:bodyPr/>
                    <a:lstStyle/>
                    <a:p>
                      <a:endParaRPr lang="en-US"/>
                    </a:p>
                  </a:txBody>
                  <a:tcPr/>
                </a:tc>
                <a:tc>
                  <a:txBody>
                    <a:bodyPr/>
                    <a:lstStyle/>
                    <a:p>
                      <a:pPr lvl="0" rtl="0">
                        <a:spcBef>
                          <a:spcPts val="0"/>
                        </a:spcBef>
                        <a:buNone/>
                      </a:pPr>
                      <a:r>
                        <a:rPr lang="en" dirty="0">
                          <a:solidFill>
                            <a:sysClr val="windowText" lastClr="000000"/>
                          </a:solidFill>
                        </a:rPr>
                        <a:t>-1</a:t>
                      </a:r>
                    </a:p>
                  </a:txBody>
                  <a:tcPr marL="63500" marR="63500" marT="63500" marB="63500"/>
                </a:tc>
                <a:tc>
                  <a:txBody>
                    <a:bodyPr/>
                    <a:lstStyle/>
                    <a:p>
                      <a:pPr lvl="0" rtl="0">
                        <a:spcBef>
                          <a:spcPts val="0"/>
                        </a:spcBef>
                        <a:buNone/>
                      </a:pPr>
                      <a:r>
                        <a:rPr lang="en" dirty="0">
                          <a:solidFill>
                            <a:sysClr val="windowText" lastClr="000000"/>
                          </a:solidFill>
                        </a:rPr>
                        <a:t>-1</a:t>
                      </a:r>
                    </a:p>
                  </a:txBody>
                  <a:tcPr marL="63500" marR="63500" marT="63500" marB="63500"/>
                </a:tc>
                <a:tc>
                  <a:txBody>
                    <a:bodyPr/>
                    <a:lstStyle/>
                    <a:p>
                      <a:pPr lvl="0" rtl="0">
                        <a:spcBef>
                          <a:spcPts val="0"/>
                        </a:spcBef>
                        <a:buNone/>
                      </a:pPr>
                      <a:r>
                        <a:rPr lang="en" dirty="0">
                          <a:solidFill>
                            <a:sysClr val="windowText" lastClr="000000"/>
                          </a:solidFill>
                        </a:rPr>
                        <a:t>-1</a:t>
                      </a:r>
                    </a:p>
                  </a:txBody>
                  <a:tcPr marL="63500" marR="63500" marT="63500" marB="63500"/>
                </a:tc>
              </a:tr>
            </a:tbl>
          </a:graphicData>
        </a:graphic>
      </p:graphicFrame>
      <p:sp>
        <p:nvSpPr>
          <p:cNvPr id="249" name="Shape 249"/>
          <p:cNvSpPr txBox="1"/>
          <p:nvPr/>
        </p:nvSpPr>
        <p:spPr>
          <a:xfrm>
            <a:off x="825300" y="2937550"/>
            <a:ext cx="3152399" cy="3811499"/>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n"/>
              <a:t>  Two commonly used small kernels.</a:t>
            </a:r>
          </a:p>
        </p:txBody>
      </p:sp>
      <p:pic>
        <p:nvPicPr>
          <p:cNvPr id="250" name="Shape 250"/>
          <p:cNvPicPr preferRelativeResize="0"/>
          <p:nvPr/>
        </p:nvPicPr>
        <p:blipFill>
          <a:blip r:embed="rId3">
            <a:alphaModFix/>
          </a:blip>
          <a:stretch>
            <a:fillRect/>
          </a:stretch>
        </p:blipFill>
        <p:spPr>
          <a:xfrm>
            <a:off x="1396687" y="1813762"/>
            <a:ext cx="1838325" cy="447675"/>
          </a:xfrm>
          <a:prstGeom prst="rect">
            <a:avLst/>
          </a:prstGeom>
          <a:noFill/>
          <a:ln>
            <a:noFill/>
          </a:ln>
        </p:spPr>
      </p:pic>
      <p:pic>
        <p:nvPicPr>
          <p:cNvPr id="251" name="Shape 251"/>
          <p:cNvPicPr preferRelativeResize="0"/>
          <p:nvPr/>
        </p:nvPicPr>
        <p:blipFill>
          <a:blip r:embed="rId4">
            <a:alphaModFix/>
          </a:blip>
          <a:stretch>
            <a:fillRect/>
          </a:stretch>
        </p:blipFill>
        <p:spPr>
          <a:xfrm>
            <a:off x="5070875" y="3630150"/>
            <a:ext cx="3686175" cy="748025"/>
          </a:xfrm>
          <a:prstGeom prst="rect">
            <a:avLst/>
          </a:prstGeom>
          <a:noFill/>
          <a:ln>
            <a:noFill/>
          </a:ln>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6">
                                            <p:txEl>
                                              <p:pRg st="0" end="0"/>
                                            </p:txEl>
                                          </p:spTgt>
                                        </p:tgtEl>
                                        <p:attrNameLst>
                                          <p:attrName>style.visibility</p:attrName>
                                        </p:attrNameLst>
                                      </p:cBhvr>
                                      <p:to>
                                        <p:strVal val="visible"/>
                                      </p:to>
                                    </p:set>
                                    <p:animEffect transition="in" filter="fade">
                                      <p:cBhvr>
                                        <p:cTn id="7" dur="2000"/>
                                        <p:tgtEl>
                                          <p:spTgt spid="246">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246">
                                            <p:txEl>
                                              <p:pRg st="1" end="1"/>
                                            </p:txEl>
                                          </p:spTgt>
                                        </p:tgtEl>
                                        <p:attrNameLst>
                                          <p:attrName>style.visibility</p:attrName>
                                        </p:attrNameLst>
                                      </p:cBhvr>
                                      <p:to>
                                        <p:strVal val="visible"/>
                                      </p:to>
                                    </p:set>
                                    <p:animEffect transition="in" filter="fade">
                                      <p:cBhvr>
                                        <p:cTn id="11" dur="2000"/>
                                        <p:tgtEl>
                                          <p:spTgt spid="246">
                                            <p:txEl>
                                              <p:pRg st="1" end="1"/>
                                            </p:txEl>
                                          </p:spTgt>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246">
                                            <p:txEl>
                                              <p:pRg st="5" end="5"/>
                                            </p:txEl>
                                          </p:spTgt>
                                        </p:tgtEl>
                                        <p:attrNameLst>
                                          <p:attrName>style.visibility</p:attrName>
                                        </p:attrNameLst>
                                      </p:cBhvr>
                                      <p:to>
                                        <p:strVal val="visible"/>
                                      </p:to>
                                    </p:set>
                                    <p:animEffect transition="in" filter="fade">
                                      <p:cBhvr>
                                        <p:cTn id="15" dur="2000"/>
                                        <p:tgtEl>
                                          <p:spTgt spid="246">
                                            <p:txEl>
                                              <p:pRg st="5" end="5"/>
                                            </p:txEl>
                                          </p:spTgt>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246">
                                            <p:txEl>
                                              <p:pRg st="6" end="6"/>
                                            </p:txEl>
                                          </p:spTgt>
                                        </p:tgtEl>
                                        <p:attrNameLst>
                                          <p:attrName>style.visibility</p:attrName>
                                        </p:attrNameLst>
                                      </p:cBhvr>
                                      <p:to>
                                        <p:strVal val="visible"/>
                                      </p:to>
                                    </p:set>
                                    <p:animEffect transition="in" filter="fade">
                                      <p:cBhvr>
                                        <p:cTn id="19" dur="2000"/>
                                        <p:tgtEl>
                                          <p:spTgt spid="246">
                                            <p:txEl>
                                              <p:pRg st="6" end="6"/>
                                            </p:txEl>
                                          </p:spTgt>
                                        </p:tgtEl>
                                      </p:cBhvr>
                                    </p:animEffect>
                                  </p:childTnLst>
                                </p:cTn>
                              </p:par>
                            </p:childTnLst>
                          </p:cTn>
                        </p:par>
                        <p:par>
                          <p:cTn id="20" fill="hold">
                            <p:stCondLst>
                              <p:cond delay="8000"/>
                            </p:stCondLst>
                            <p:childTnLst>
                              <p:par>
                                <p:cTn id="21" presetID="10" presetClass="entr" presetSubtype="0" fill="hold" nodeType="afterEffect">
                                  <p:stCondLst>
                                    <p:cond delay="0"/>
                                  </p:stCondLst>
                                  <p:childTnLst>
                                    <p:set>
                                      <p:cBhvr>
                                        <p:cTn id="22" dur="1" fill="hold">
                                          <p:stCondLst>
                                            <p:cond delay="0"/>
                                          </p:stCondLst>
                                        </p:cTn>
                                        <p:tgtEl>
                                          <p:spTgt spid="247">
                                            <p:txEl>
                                              <p:pRg st="0" end="0"/>
                                            </p:txEl>
                                          </p:spTgt>
                                        </p:tgtEl>
                                        <p:attrNameLst>
                                          <p:attrName>style.visibility</p:attrName>
                                        </p:attrNameLst>
                                      </p:cBhvr>
                                      <p:to>
                                        <p:strVal val="visible"/>
                                      </p:to>
                                    </p:set>
                                    <p:animEffect transition="in" filter="fade">
                                      <p:cBhvr>
                                        <p:cTn id="23" dur="2000"/>
                                        <p:tgtEl>
                                          <p:spTgt spid="247">
                                            <p:txEl>
                                              <p:pRg st="0" end="0"/>
                                            </p:txEl>
                                          </p:spTgt>
                                        </p:tgtEl>
                                      </p:cBhvr>
                                    </p:animEffect>
                                  </p:childTnLst>
                                </p:cTn>
                              </p:par>
                            </p:childTnLst>
                          </p:cTn>
                        </p:par>
                        <p:par>
                          <p:cTn id="24" fill="hold">
                            <p:stCondLst>
                              <p:cond delay="10000"/>
                            </p:stCondLst>
                            <p:childTnLst>
                              <p:par>
                                <p:cTn id="25" presetID="10" presetClass="entr" presetSubtype="0" fill="hold" nodeType="afterEffect">
                                  <p:stCondLst>
                                    <p:cond delay="0"/>
                                  </p:stCondLst>
                                  <p:childTnLst>
                                    <p:set>
                                      <p:cBhvr>
                                        <p:cTn id="26" dur="1" fill="hold">
                                          <p:stCondLst>
                                            <p:cond delay="0"/>
                                          </p:stCondLst>
                                        </p:cTn>
                                        <p:tgtEl>
                                          <p:spTgt spid="247">
                                            <p:txEl>
                                              <p:pRg st="1" end="1"/>
                                            </p:txEl>
                                          </p:spTgt>
                                        </p:tgtEl>
                                        <p:attrNameLst>
                                          <p:attrName>style.visibility</p:attrName>
                                        </p:attrNameLst>
                                      </p:cBhvr>
                                      <p:to>
                                        <p:strVal val="visible"/>
                                      </p:to>
                                    </p:set>
                                    <p:animEffect transition="in" filter="fade">
                                      <p:cBhvr>
                                        <p:cTn id="27" dur="2000"/>
                                        <p:tgtEl>
                                          <p:spTgt spid="247">
                                            <p:txEl>
                                              <p:pRg st="1" end="1"/>
                                            </p:txEl>
                                          </p:spTgt>
                                        </p:tgtEl>
                                      </p:cBhvr>
                                    </p:animEffect>
                                  </p:childTnLst>
                                </p:cTn>
                              </p:par>
                            </p:childTnLst>
                          </p:cTn>
                        </p:par>
                        <p:par>
                          <p:cTn id="28" fill="hold">
                            <p:stCondLst>
                              <p:cond delay="12000"/>
                            </p:stCondLst>
                            <p:childTnLst>
                              <p:par>
                                <p:cTn id="29" presetID="10" presetClass="entr" presetSubtype="0" fill="hold" nodeType="afterEffect">
                                  <p:stCondLst>
                                    <p:cond delay="0"/>
                                  </p:stCondLst>
                                  <p:childTnLst>
                                    <p:set>
                                      <p:cBhvr>
                                        <p:cTn id="30" dur="1" fill="hold">
                                          <p:stCondLst>
                                            <p:cond delay="0"/>
                                          </p:stCondLst>
                                        </p:cTn>
                                        <p:tgtEl>
                                          <p:spTgt spid="247">
                                            <p:txEl>
                                              <p:pRg st="2" end="2"/>
                                            </p:txEl>
                                          </p:spTgt>
                                        </p:tgtEl>
                                        <p:attrNameLst>
                                          <p:attrName>style.visibility</p:attrName>
                                        </p:attrNameLst>
                                      </p:cBhvr>
                                      <p:to>
                                        <p:strVal val="visible"/>
                                      </p:to>
                                    </p:set>
                                    <p:animEffect transition="in" filter="fade">
                                      <p:cBhvr>
                                        <p:cTn id="31" dur="2000"/>
                                        <p:tgtEl>
                                          <p:spTgt spid="247">
                                            <p:txEl>
                                              <p:pRg st="2" end="2"/>
                                            </p:txEl>
                                          </p:spTgt>
                                        </p:tgtEl>
                                      </p:cBhvr>
                                    </p:animEffect>
                                  </p:childTnLst>
                                </p:cTn>
                              </p:par>
                            </p:childTnLst>
                          </p:cTn>
                        </p:par>
                        <p:par>
                          <p:cTn id="32" fill="hold">
                            <p:stCondLst>
                              <p:cond delay="14000"/>
                            </p:stCondLst>
                            <p:childTnLst>
                              <p:par>
                                <p:cTn id="33" presetID="10" presetClass="entr" presetSubtype="0" fill="hold" nodeType="afterEffect">
                                  <p:stCondLst>
                                    <p:cond delay="0"/>
                                  </p:stCondLst>
                                  <p:childTnLst>
                                    <p:set>
                                      <p:cBhvr>
                                        <p:cTn id="34" dur="1" fill="hold">
                                          <p:stCondLst>
                                            <p:cond delay="0"/>
                                          </p:stCondLst>
                                        </p:cTn>
                                        <p:tgtEl>
                                          <p:spTgt spid="247">
                                            <p:txEl>
                                              <p:pRg st="3" end="3"/>
                                            </p:txEl>
                                          </p:spTgt>
                                        </p:tgtEl>
                                        <p:attrNameLst>
                                          <p:attrName>style.visibility</p:attrName>
                                        </p:attrNameLst>
                                      </p:cBhvr>
                                      <p:to>
                                        <p:strVal val="visible"/>
                                      </p:to>
                                    </p:set>
                                    <p:animEffect transition="in" filter="fade">
                                      <p:cBhvr>
                                        <p:cTn id="35" dur="2000"/>
                                        <p:tgtEl>
                                          <p:spTgt spid="247">
                                            <p:txEl>
                                              <p:pRg st="3" end="3"/>
                                            </p:txEl>
                                          </p:spTgt>
                                        </p:tgtEl>
                                      </p:cBhvr>
                                    </p:animEffect>
                                  </p:childTnLst>
                                </p:cTn>
                              </p:par>
                            </p:childTnLst>
                          </p:cTn>
                        </p:par>
                        <p:par>
                          <p:cTn id="36" fill="hold">
                            <p:stCondLst>
                              <p:cond delay="16000"/>
                            </p:stCondLst>
                            <p:childTnLst>
                              <p:par>
                                <p:cTn id="37" presetID="10" presetClass="entr" presetSubtype="0" fill="hold" nodeType="afterEffect">
                                  <p:stCondLst>
                                    <p:cond delay="0"/>
                                  </p:stCondLst>
                                  <p:childTnLst>
                                    <p:set>
                                      <p:cBhvr>
                                        <p:cTn id="38" dur="1" fill="hold">
                                          <p:stCondLst>
                                            <p:cond delay="0"/>
                                          </p:stCondLst>
                                        </p:cTn>
                                        <p:tgtEl>
                                          <p:spTgt spid="247">
                                            <p:txEl>
                                              <p:pRg st="4" end="4"/>
                                            </p:txEl>
                                          </p:spTgt>
                                        </p:tgtEl>
                                        <p:attrNameLst>
                                          <p:attrName>style.visibility</p:attrName>
                                        </p:attrNameLst>
                                      </p:cBhvr>
                                      <p:to>
                                        <p:strVal val="visible"/>
                                      </p:to>
                                    </p:set>
                                    <p:animEffect transition="in" filter="fade">
                                      <p:cBhvr>
                                        <p:cTn id="39" dur="2000"/>
                                        <p:tgtEl>
                                          <p:spTgt spid="247">
                                            <p:txEl>
                                              <p:pRg st="4" end="4"/>
                                            </p:txEl>
                                          </p:spTgt>
                                        </p:tgtEl>
                                      </p:cBhvr>
                                    </p:animEffect>
                                  </p:childTnLst>
                                </p:cTn>
                              </p:par>
                            </p:childTnLst>
                          </p:cTn>
                        </p:par>
                        <p:par>
                          <p:cTn id="40" fill="hold">
                            <p:stCondLst>
                              <p:cond delay="18000"/>
                            </p:stCondLst>
                            <p:childTnLst>
                              <p:par>
                                <p:cTn id="41" presetID="10" presetClass="entr" presetSubtype="0" fill="hold" nodeType="afterEffect">
                                  <p:stCondLst>
                                    <p:cond delay="0"/>
                                  </p:stCondLst>
                                  <p:childTnLst>
                                    <p:set>
                                      <p:cBhvr>
                                        <p:cTn id="42" dur="1" fill="hold">
                                          <p:stCondLst>
                                            <p:cond delay="0"/>
                                          </p:stCondLst>
                                        </p:cTn>
                                        <p:tgtEl>
                                          <p:spTgt spid="247">
                                            <p:txEl>
                                              <p:pRg st="5" end="5"/>
                                            </p:txEl>
                                          </p:spTgt>
                                        </p:tgtEl>
                                        <p:attrNameLst>
                                          <p:attrName>style.visibility</p:attrName>
                                        </p:attrNameLst>
                                      </p:cBhvr>
                                      <p:to>
                                        <p:strVal val="visible"/>
                                      </p:to>
                                    </p:set>
                                    <p:animEffect transition="in" filter="fade">
                                      <p:cBhvr>
                                        <p:cTn id="43" dur="2000"/>
                                        <p:tgtEl>
                                          <p:spTgt spid="24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p:nvPr/>
        </p:nvSpPr>
        <p:spPr>
          <a:xfrm>
            <a:off x="1045250" y="507100"/>
            <a:ext cx="3446099" cy="1014299"/>
          </a:xfrm>
          <a:prstGeom prst="rect">
            <a:avLst/>
          </a:prstGeom>
          <a:noFill/>
          <a:ln>
            <a:noFill/>
          </a:ln>
        </p:spPr>
        <p:txBody>
          <a:bodyPr lIns="91425" tIns="91425" rIns="91425" bIns="91425" anchor="t" anchorCtr="0">
            <a:noAutofit/>
          </a:bodyPr>
          <a:lstStyle/>
          <a:p>
            <a:pPr>
              <a:spcBef>
                <a:spcPts val="0"/>
              </a:spcBef>
              <a:buNone/>
            </a:pPr>
            <a:endParaRPr/>
          </a:p>
        </p:txBody>
      </p:sp>
      <p:sp>
        <p:nvSpPr>
          <p:cNvPr id="257" name="Shape 257"/>
          <p:cNvSpPr txBox="1">
            <a:spLocks noGrp="1"/>
          </p:cNvSpPr>
          <p:nvPr>
            <p:ph type="title"/>
          </p:nvPr>
        </p:nvSpPr>
        <p:spPr>
          <a:xfrm>
            <a:off x="311700" y="135050"/>
            <a:ext cx="8520599" cy="821700"/>
          </a:xfrm>
          <a:prstGeom prst="rect">
            <a:avLst/>
          </a:prstGeom>
        </p:spPr>
        <p:txBody>
          <a:bodyPr lIns="91425" tIns="91425" rIns="91425" bIns="91425" anchor="ctr" anchorCtr="0">
            <a:noAutofit/>
          </a:bodyPr>
          <a:lstStyle/>
          <a:p>
            <a:pPr lvl="0" algn="ctr" rtl="0">
              <a:spcBef>
                <a:spcPts val="0"/>
              </a:spcBef>
              <a:buNone/>
            </a:pPr>
            <a:r>
              <a:rPr lang="en" sz="4800">
                <a:latin typeface="Times New Roman"/>
                <a:ea typeface="Times New Roman"/>
                <a:cs typeface="Times New Roman"/>
                <a:sym typeface="Times New Roman"/>
              </a:rPr>
              <a:t>IMAGE ENHANCEMENT</a:t>
            </a:r>
          </a:p>
        </p:txBody>
      </p:sp>
      <p:sp>
        <p:nvSpPr>
          <p:cNvPr id="258" name="Shape 258"/>
          <p:cNvSpPr txBox="1"/>
          <p:nvPr/>
        </p:nvSpPr>
        <p:spPr>
          <a:xfrm>
            <a:off x="1204275" y="3027575"/>
            <a:ext cx="2847599" cy="1350599"/>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259" name="Shape 259"/>
          <p:cNvSpPr txBox="1">
            <a:spLocks noGrp="1"/>
          </p:cNvSpPr>
          <p:nvPr>
            <p:ph type="body" idx="1"/>
          </p:nvPr>
        </p:nvSpPr>
        <p:spPr>
          <a:xfrm>
            <a:off x="311700" y="956750"/>
            <a:ext cx="4179600" cy="3611999"/>
          </a:xfrm>
          <a:prstGeom prst="rect">
            <a:avLst/>
          </a:prstGeom>
        </p:spPr>
        <p:txBody>
          <a:bodyPr lIns="91425" tIns="91425" rIns="91425" bIns="91425" anchor="t" anchorCtr="0">
            <a:noAutofit/>
          </a:bodyPr>
          <a:lstStyle/>
          <a:p>
            <a:pPr algn="just" rtl="0">
              <a:spcBef>
                <a:spcPts val="0"/>
              </a:spcBef>
              <a:spcAft>
                <a:spcPts val="0"/>
              </a:spcAft>
              <a:buNone/>
            </a:pPr>
            <a:r>
              <a:rPr lang="en" b="1" dirty="0" smtClean="0">
                <a:solidFill>
                  <a:srgbClr val="000000"/>
                </a:solidFill>
                <a:latin typeface="Arial"/>
                <a:ea typeface="Arial"/>
                <a:cs typeface="Arial"/>
                <a:sym typeface="Arial"/>
              </a:rPr>
              <a:t>          </a:t>
            </a:r>
            <a:r>
              <a:rPr lang="en" b="1" u="sng" dirty="0" smtClean="0">
                <a:solidFill>
                  <a:srgbClr val="000000"/>
                </a:solidFill>
                <a:latin typeface="Arial"/>
                <a:ea typeface="Arial"/>
                <a:cs typeface="Arial"/>
                <a:sym typeface="Arial"/>
              </a:rPr>
              <a:t>Prewitt </a:t>
            </a:r>
            <a:r>
              <a:rPr lang="en" b="1" u="sng" dirty="0">
                <a:solidFill>
                  <a:srgbClr val="000000"/>
                </a:solidFill>
                <a:latin typeface="Arial"/>
                <a:ea typeface="Arial"/>
                <a:cs typeface="Arial"/>
                <a:sym typeface="Arial"/>
              </a:rPr>
              <a:t>Filter</a:t>
            </a:r>
            <a:r>
              <a:rPr lang="en" b="1" dirty="0">
                <a:solidFill>
                  <a:srgbClr val="000000"/>
                </a:solidFill>
                <a:latin typeface="Arial"/>
                <a:ea typeface="Arial"/>
                <a:cs typeface="Arial"/>
                <a:sym typeface="Arial"/>
              </a:rPr>
              <a:t>: </a:t>
            </a:r>
          </a:p>
          <a:p>
            <a:pPr marL="457200" lvl="0" indent="-228600" algn="just" rtl="0">
              <a:spcBef>
                <a:spcPts val="0"/>
              </a:spcBef>
              <a:spcAft>
                <a:spcPts val="0"/>
              </a:spcAft>
              <a:buClr>
                <a:srgbClr val="000000"/>
              </a:buClr>
              <a:buSzPct val="100000"/>
              <a:buFont typeface="Arial"/>
            </a:pPr>
            <a:r>
              <a:rPr lang="en" sz="1300" dirty="0" smtClean="0">
                <a:solidFill>
                  <a:srgbClr val="000000"/>
                </a:solidFill>
                <a:latin typeface="Arial"/>
                <a:ea typeface="Arial"/>
                <a:cs typeface="Arial"/>
                <a:sym typeface="Arial"/>
              </a:rPr>
              <a:t>	The </a:t>
            </a:r>
            <a:r>
              <a:rPr lang="en" sz="1300" dirty="0">
                <a:solidFill>
                  <a:srgbClr val="000000"/>
                </a:solidFill>
                <a:latin typeface="Arial"/>
                <a:ea typeface="Arial"/>
                <a:cs typeface="Arial"/>
                <a:sym typeface="Arial"/>
              </a:rPr>
              <a:t>Prewitt operator is a discrete differentiation operator, computing an approximation of the gradient of the image intensity function. </a:t>
            </a:r>
          </a:p>
          <a:p>
            <a:pPr marL="457200" lvl="0" indent="-228600" algn="just" rtl="0">
              <a:spcBef>
                <a:spcPts val="0"/>
              </a:spcBef>
              <a:spcAft>
                <a:spcPts val="0"/>
              </a:spcAft>
              <a:buClr>
                <a:srgbClr val="000000"/>
              </a:buClr>
              <a:buSzPct val="100000"/>
              <a:buFont typeface="Arial"/>
            </a:pPr>
            <a:r>
              <a:rPr lang="en" sz="1300" dirty="0" smtClean="0">
                <a:solidFill>
                  <a:srgbClr val="000000"/>
                </a:solidFill>
                <a:latin typeface="Arial"/>
                <a:ea typeface="Arial"/>
                <a:cs typeface="Arial"/>
                <a:sym typeface="Arial"/>
              </a:rPr>
              <a:t>	At </a:t>
            </a:r>
            <a:r>
              <a:rPr lang="en" sz="1300" dirty="0">
                <a:solidFill>
                  <a:srgbClr val="000000"/>
                </a:solidFill>
                <a:latin typeface="Arial"/>
                <a:ea typeface="Arial"/>
                <a:cs typeface="Arial"/>
                <a:sym typeface="Arial"/>
              </a:rPr>
              <a:t>each point in the image, the result of the prewitt operator is corresponding gradient vector. </a:t>
            </a:r>
          </a:p>
          <a:p>
            <a:pPr marL="457200" lvl="0" indent="-228600" algn="just" rtl="0">
              <a:spcBef>
                <a:spcPts val="0"/>
              </a:spcBef>
              <a:spcAft>
                <a:spcPts val="0"/>
              </a:spcAft>
              <a:buClr>
                <a:srgbClr val="000000"/>
              </a:buClr>
              <a:buSzPct val="100000"/>
              <a:buFont typeface="Arial"/>
            </a:pPr>
            <a:r>
              <a:rPr lang="en" sz="1300" dirty="0" smtClean="0">
                <a:solidFill>
                  <a:srgbClr val="000000"/>
                </a:solidFill>
                <a:latin typeface="Arial"/>
                <a:ea typeface="Arial"/>
                <a:cs typeface="Arial"/>
                <a:sym typeface="Arial"/>
              </a:rPr>
              <a:t>	The </a:t>
            </a:r>
            <a:r>
              <a:rPr lang="en" sz="1300" dirty="0">
                <a:solidFill>
                  <a:srgbClr val="000000"/>
                </a:solidFill>
                <a:latin typeface="Arial"/>
                <a:ea typeface="Arial"/>
                <a:cs typeface="Arial"/>
                <a:sym typeface="Arial"/>
              </a:rPr>
              <a:t>operator is based on convolving the image with small separable and integer valued filter in horizontal and vertical direction.</a:t>
            </a:r>
          </a:p>
          <a:p>
            <a:pPr lvl="0" algn="ctr" rtl="0">
              <a:spcBef>
                <a:spcPts val="0"/>
              </a:spcBef>
              <a:spcAft>
                <a:spcPts val="0"/>
              </a:spcAft>
              <a:buNone/>
            </a:pPr>
            <a:endParaRPr b="1" u="sng">
              <a:solidFill>
                <a:srgbClr val="000000"/>
              </a:solidFill>
              <a:latin typeface="Arial"/>
              <a:ea typeface="Arial"/>
              <a:cs typeface="Arial"/>
              <a:sym typeface="Arial"/>
            </a:endParaRPr>
          </a:p>
        </p:txBody>
      </p:sp>
      <p:sp>
        <p:nvSpPr>
          <p:cNvPr id="260" name="Shape 260"/>
          <p:cNvSpPr txBox="1">
            <a:spLocks noGrp="1"/>
          </p:cNvSpPr>
          <p:nvPr>
            <p:ph type="body" idx="2"/>
          </p:nvPr>
        </p:nvSpPr>
        <p:spPr>
          <a:xfrm>
            <a:off x="4652825" y="1012950"/>
            <a:ext cx="4179600" cy="3555899"/>
          </a:xfrm>
          <a:prstGeom prst="rect">
            <a:avLst/>
          </a:prstGeom>
        </p:spPr>
        <p:txBody>
          <a:bodyPr lIns="91425" tIns="91425" rIns="91425" bIns="91425" anchor="t" anchorCtr="0">
            <a:noAutofit/>
          </a:bodyPr>
          <a:lstStyle/>
          <a:p>
            <a:pPr algn="just" rtl="0">
              <a:spcBef>
                <a:spcPts val="0"/>
              </a:spcBef>
              <a:spcAft>
                <a:spcPts val="0"/>
              </a:spcAft>
              <a:buNone/>
            </a:pPr>
            <a:r>
              <a:rPr lang="en" b="1" dirty="0" smtClean="0">
                <a:solidFill>
                  <a:srgbClr val="000000"/>
                </a:solidFill>
                <a:latin typeface="Arial"/>
                <a:ea typeface="Arial"/>
                <a:cs typeface="Arial"/>
                <a:sym typeface="Arial"/>
              </a:rPr>
              <a:t>         </a:t>
            </a:r>
            <a:r>
              <a:rPr lang="en" b="1" u="sng" dirty="0" smtClean="0">
                <a:solidFill>
                  <a:srgbClr val="000000"/>
                </a:solidFill>
                <a:latin typeface="Arial"/>
                <a:ea typeface="Arial"/>
                <a:cs typeface="Arial"/>
                <a:sym typeface="Arial"/>
              </a:rPr>
              <a:t>Sobel </a:t>
            </a:r>
            <a:r>
              <a:rPr lang="en" b="1" u="sng" dirty="0">
                <a:solidFill>
                  <a:srgbClr val="000000"/>
                </a:solidFill>
                <a:latin typeface="Arial"/>
                <a:ea typeface="Arial"/>
                <a:cs typeface="Arial"/>
                <a:sym typeface="Arial"/>
              </a:rPr>
              <a:t>Filter</a:t>
            </a:r>
            <a:r>
              <a:rPr lang="en" b="1" dirty="0">
                <a:solidFill>
                  <a:srgbClr val="000000"/>
                </a:solidFill>
                <a:latin typeface="Arial"/>
                <a:ea typeface="Arial"/>
                <a:cs typeface="Arial"/>
                <a:sym typeface="Arial"/>
              </a:rPr>
              <a:t>: </a:t>
            </a:r>
          </a:p>
          <a:p>
            <a:pPr marL="457200" lvl="0" indent="-228600" algn="just" rtl="0">
              <a:spcBef>
                <a:spcPts val="0"/>
              </a:spcBef>
              <a:spcAft>
                <a:spcPts val="0"/>
              </a:spcAft>
              <a:buClr>
                <a:srgbClr val="000000"/>
              </a:buClr>
              <a:buFont typeface="Arial"/>
            </a:pPr>
            <a:r>
              <a:rPr lang="en" dirty="0" smtClean="0">
                <a:solidFill>
                  <a:srgbClr val="000000"/>
                </a:solidFill>
                <a:latin typeface="Arial"/>
                <a:ea typeface="Arial"/>
                <a:cs typeface="Arial"/>
                <a:sym typeface="Arial"/>
              </a:rPr>
              <a:t>	The </a:t>
            </a:r>
            <a:r>
              <a:rPr lang="en" dirty="0">
                <a:solidFill>
                  <a:srgbClr val="000000"/>
                </a:solidFill>
                <a:latin typeface="Arial"/>
                <a:ea typeface="Arial"/>
                <a:cs typeface="Arial"/>
                <a:sym typeface="Arial"/>
              </a:rPr>
              <a:t>Sobel operator is a discrete differentiation operator, computing an approximation of the gradient of the image intensity function. </a:t>
            </a:r>
          </a:p>
          <a:p>
            <a:pPr marL="457200" lvl="0" indent="-228600" algn="just" rtl="0">
              <a:spcBef>
                <a:spcPts val="0"/>
              </a:spcBef>
              <a:spcAft>
                <a:spcPts val="0"/>
              </a:spcAft>
              <a:buClr>
                <a:srgbClr val="000000"/>
              </a:buClr>
              <a:buFont typeface="Arial"/>
            </a:pPr>
            <a:r>
              <a:rPr lang="en" dirty="0" smtClean="0">
                <a:solidFill>
                  <a:srgbClr val="000000"/>
                </a:solidFill>
                <a:latin typeface="Arial"/>
                <a:ea typeface="Arial"/>
                <a:cs typeface="Arial"/>
                <a:sym typeface="Arial"/>
              </a:rPr>
              <a:t>	</a:t>
            </a:r>
            <a:r>
              <a:rPr lang="en" dirty="0">
                <a:solidFill>
                  <a:srgbClr val="000000"/>
                </a:solidFill>
                <a:latin typeface="Arial"/>
                <a:ea typeface="Arial"/>
                <a:cs typeface="Arial"/>
                <a:sym typeface="Arial"/>
              </a:rPr>
              <a:t>It is based on convolving the image with a small, separable and integer valued filter in the horizontal and vertical direction. </a:t>
            </a:r>
          </a:p>
          <a:p>
            <a:pPr marL="457200" lvl="0" indent="-228600" algn="just" rtl="0">
              <a:spcBef>
                <a:spcPts val="0"/>
              </a:spcBef>
              <a:spcAft>
                <a:spcPts val="0"/>
              </a:spcAft>
              <a:buClr>
                <a:srgbClr val="000000"/>
              </a:buClr>
              <a:buFont typeface="Arial"/>
            </a:pPr>
            <a:r>
              <a:rPr lang="en" dirty="0" smtClean="0">
                <a:solidFill>
                  <a:srgbClr val="000000"/>
                </a:solidFill>
                <a:latin typeface="Arial"/>
                <a:ea typeface="Arial"/>
                <a:cs typeface="Arial"/>
                <a:sym typeface="Arial"/>
              </a:rPr>
              <a:t>	The </a:t>
            </a:r>
            <a:r>
              <a:rPr lang="en" dirty="0">
                <a:solidFill>
                  <a:srgbClr val="000000"/>
                </a:solidFill>
                <a:latin typeface="Arial"/>
                <a:ea typeface="Arial"/>
                <a:cs typeface="Arial"/>
                <a:sym typeface="Arial"/>
              </a:rPr>
              <a:t>final step involves approximating the gradient magnitude.</a:t>
            </a:r>
          </a:p>
          <a:p>
            <a:pPr lvl="0" algn="just" rtl="0">
              <a:spcBef>
                <a:spcPts val="0"/>
              </a:spcBef>
              <a:buNone/>
            </a:pPr>
            <a:endParaRPr b="1" u="sng">
              <a:solidFill>
                <a:srgbClr val="000000"/>
              </a:solidFill>
              <a:latin typeface="Arial"/>
              <a:ea typeface="Arial"/>
              <a:cs typeface="Arial"/>
              <a:sym typeface="Arial"/>
            </a:endParaRPr>
          </a:p>
        </p:txBody>
      </p:sp>
      <p:pic>
        <p:nvPicPr>
          <p:cNvPr id="261" name="Shape 261"/>
          <p:cNvPicPr preferRelativeResize="0"/>
          <p:nvPr/>
        </p:nvPicPr>
        <p:blipFill>
          <a:blip r:embed="rId3">
            <a:alphaModFix/>
          </a:blip>
          <a:stretch>
            <a:fillRect/>
          </a:stretch>
        </p:blipFill>
        <p:spPr>
          <a:xfrm>
            <a:off x="4834450" y="3751800"/>
            <a:ext cx="4229100" cy="1181100"/>
          </a:xfrm>
          <a:prstGeom prst="rect">
            <a:avLst/>
          </a:prstGeom>
          <a:noFill/>
          <a:ln>
            <a:noFill/>
          </a:ln>
        </p:spPr>
      </p:pic>
      <p:pic>
        <p:nvPicPr>
          <p:cNvPr id="262" name="Shape 262"/>
          <p:cNvPicPr preferRelativeResize="0"/>
          <p:nvPr/>
        </p:nvPicPr>
        <p:blipFill>
          <a:blip r:embed="rId4">
            <a:alphaModFix/>
          </a:blip>
          <a:stretch>
            <a:fillRect/>
          </a:stretch>
        </p:blipFill>
        <p:spPr>
          <a:xfrm>
            <a:off x="242737" y="3751787"/>
            <a:ext cx="4410075" cy="1181100"/>
          </a:xfrm>
          <a:prstGeom prst="rect">
            <a:avLst/>
          </a:prstGeom>
          <a:noFill/>
          <a:ln>
            <a:noFill/>
          </a:ln>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9">
                                            <p:txEl>
                                              <p:pRg st="0" end="0"/>
                                            </p:txEl>
                                          </p:spTgt>
                                        </p:tgtEl>
                                        <p:attrNameLst>
                                          <p:attrName>style.visibility</p:attrName>
                                        </p:attrNameLst>
                                      </p:cBhvr>
                                      <p:to>
                                        <p:strVal val="visible"/>
                                      </p:to>
                                    </p:set>
                                    <p:animEffect transition="in" filter="fade">
                                      <p:cBhvr>
                                        <p:cTn id="7" dur="2000"/>
                                        <p:tgtEl>
                                          <p:spTgt spid="259">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259">
                                            <p:txEl>
                                              <p:pRg st="1" end="1"/>
                                            </p:txEl>
                                          </p:spTgt>
                                        </p:tgtEl>
                                        <p:attrNameLst>
                                          <p:attrName>style.visibility</p:attrName>
                                        </p:attrNameLst>
                                      </p:cBhvr>
                                      <p:to>
                                        <p:strVal val="visible"/>
                                      </p:to>
                                    </p:set>
                                    <p:animEffect transition="in" filter="fade">
                                      <p:cBhvr>
                                        <p:cTn id="11" dur="2000"/>
                                        <p:tgtEl>
                                          <p:spTgt spid="259">
                                            <p:txEl>
                                              <p:pRg st="1" end="1"/>
                                            </p:txEl>
                                          </p:spTgt>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259">
                                            <p:txEl>
                                              <p:pRg st="2" end="2"/>
                                            </p:txEl>
                                          </p:spTgt>
                                        </p:tgtEl>
                                        <p:attrNameLst>
                                          <p:attrName>style.visibility</p:attrName>
                                        </p:attrNameLst>
                                      </p:cBhvr>
                                      <p:to>
                                        <p:strVal val="visible"/>
                                      </p:to>
                                    </p:set>
                                    <p:animEffect transition="in" filter="fade">
                                      <p:cBhvr>
                                        <p:cTn id="15" dur="2000"/>
                                        <p:tgtEl>
                                          <p:spTgt spid="259">
                                            <p:txEl>
                                              <p:pRg st="2" end="2"/>
                                            </p:txEl>
                                          </p:spTgt>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259">
                                            <p:txEl>
                                              <p:pRg st="3" end="3"/>
                                            </p:txEl>
                                          </p:spTgt>
                                        </p:tgtEl>
                                        <p:attrNameLst>
                                          <p:attrName>style.visibility</p:attrName>
                                        </p:attrNameLst>
                                      </p:cBhvr>
                                      <p:to>
                                        <p:strVal val="visible"/>
                                      </p:to>
                                    </p:set>
                                    <p:animEffect transition="in" filter="fade">
                                      <p:cBhvr>
                                        <p:cTn id="19" dur="2000"/>
                                        <p:tgtEl>
                                          <p:spTgt spid="259">
                                            <p:txEl>
                                              <p:pRg st="3" end="3"/>
                                            </p:txEl>
                                          </p:spTgt>
                                        </p:tgtEl>
                                      </p:cBhvr>
                                    </p:animEffect>
                                  </p:childTnLst>
                                </p:cTn>
                              </p:par>
                            </p:childTnLst>
                          </p:cTn>
                        </p:par>
                        <p:par>
                          <p:cTn id="20" fill="hold">
                            <p:stCondLst>
                              <p:cond delay="8000"/>
                            </p:stCondLst>
                            <p:childTnLst>
                              <p:par>
                                <p:cTn id="21" presetID="10" presetClass="entr" presetSubtype="0" fill="hold" nodeType="afterEffect">
                                  <p:stCondLst>
                                    <p:cond delay="0"/>
                                  </p:stCondLst>
                                  <p:childTnLst>
                                    <p:set>
                                      <p:cBhvr>
                                        <p:cTn id="22" dur="1" fill="hold">
                                          <p:stCondLst>
                                            <p:cond delay="0"/>
                                          </p:stCondLst>
                                        </p:cTn>
                                        <p:tgtEl>
                                          <p:spTgt spid="260">
                                            <p:txEl>
                                              <p:pRg st="0" end="0"/>
                                            </p:txEl>
                                          </p:spTgt>
                                        </p:tgtEl>
                                        <p:attrNameLst>
                                          <p:attrName>style.visibility</p:attrName>
                                        </p:attrNameLst>
                                      </p:cBhvr>
                                      <p:to>
                                        <p:strVal val="visible"/>
                                      </p:to>
                                    </p:set>
                                    <p:animEffect transition="in" filter="fade">
                                      <p:cBhvr>
                                        <p:cTn id="23" dur="2000"/>
                                        <p:tgtEl>
                                          <p:spTgt spid="260">
                                            <p:txEl>
                                              <p:pRg st="0" end="0"/>
                                            </p:txEl>
                                          </p:spTgt>
                                        </p:tgtEl>
                                      </p:cBhvr>
                                    </p:animEffect>
                                  </p:childTnLst>
                                </p:cTn>
                              </p:par>
                            </p:childTnLst>
                          </p:cTn>
                        </p:par>
                        <p:par>
                          <p:cTn id="24" fill="hold">
                            <p:stCondLst>
                              <p:cond delay="10000"/>
                            </p:stCondLst>
                            <p:childTnLst>
                              <p:par>
                                <p:cTn id="25" presetID="10" presetClass="entr" presetSubtype="0" fill="hold" nodeType="afterEffect">
                                  <p:stCondLst>
                                    <p:cond delay="0"/>
                                  </p:stCondLst>
                                  <p:childTnLst>
                                    <p:set>
                                      <p:cBhvr>
                                        <p:cTn id="26" dur="1" fill="hold">
                                          <p:stCondLst>
                                            <p:cond delay="0"/>
                                          </p:stCondLst>
                                        </p:cTn>
                                        <p:tgtEl>
                                          <p:spTgt spid="260">
                                            <p:txEl>
                                              <p:pRg st="1" end="1"/>
                                            </p:txEl>
                                          </p:spTgt>
                                        </p:tgtEl>
                                        <p:attrNameLst>
                                          <p:attrName>style.visibility</p:attrName>
                                        </p:attrNameLst>
                                      </p:cBhvr>
                                      <p:to>
                                        <p:strVal val="visible"/>
                                      </p:to>
                                    </p:set>
                                    <p:animEffect transition="in" filter="fade">
                                      <p:cBhvr>
                                        <p:cTn id="27" dur="2000"/>
                                        <p:tgtEl>
                                          <p:spTgt spid="260">
                                            <p:txEl>
                                              <p:pRg st="1" end="1"/>
                                            </p:txEl>
                                          </p:spTgt>
                                        </p:tgtEl>
                                      </p:cBhvr>
                                    </p:animEffect>
                                  </p:childTnLst>
                                </p:cTn>
                              </p:par>
                            </p:childTnLst>
                          </p:cTn>
                        </p:par>
                        <p:par>
                          <p:cTn id="28" fill="hold">
                            <p:stCondLst>
                              <p:cond delay="12000"/>
                            </p:stCondLst>
                            <p:childTnLst>
                              <p:par>
                                <p:cTn id="29" presetID="10" presetClass="entr" presetSubtype="0" fill="hold" nodeType="afterEffect">
                                  <p:stCondLst>
                                    <p:cond delay="0"/>
                                  </p:stCondLst>
                                  <p:childTnLst>
                                    <p:set>
                                      <p:cBhvr>
                                        <p:cTn id="30" dur="1" fill="hold">
                                          <p:stCondLst>
                                            <p:cond delay="0"/>
                                          </p:stCondLst>
                                        </p:cTn>
                                        <p:tgtEl>
                                          <p:spTgt spid="260">
                                            <p:txEl>
                                              <p:pRg st="2" end="2"/>
                                            </p:txEl>
                                          </p:spTgt>
                                        </p:tgtEl>
                                        <p:attrNameLst>
                                          <p:attrName>style.visibility</p:attrName>
                                        </p:attrNameLst>
                                      </p:cBhvr>
                                      <p:to>
                                        <p:strVal val="visible"/>
                                      </p:to>
                                    </p:set>
                                    <p:animEffect transition="in" filter="fade">
                                      <p:cBhvr>
                                        <p:cTn id="31" dur="2000"/>
                                        <p:tgtEl>
                                          <p:spTgt spid="260">
                                            <p:txEl>
                                              <p:pRg st="2" end="2"/>
                                            </p:txEl>
                                          </p:spTgt>
                                        </p:tgtEl>
                                      </p:cBhvr>
                                    </p:animEffect>
                                  </p:childTnLst>
                                </p:cTn>
                              </p:par>
                            </p:childTnLst>
                          </p:cTn>
                        </p:par>
                        <p:par>
                          <p:cTn id="32" fill="hold">
                            <p:stCondLst>
                              <p:cond delay="14000"/>
                            </p:stCondLst>
                            <p:childTnLst>
                              <p:par>
                                <p:cTn id="33" presetID="10" presetClass="entr" presetSubtype="0" fill="hold" nodeType="afterEffect">
                                  <p:stCondLst>
                                    <p:cond delay="0"/>
                                  </p:stCondLst>
                                  <p:childTnLst>
                                    <p:set>
                                      <p:cBhvr>
                                        <p:cTn id="34" dur="1" fill="hold">
                                          <p:stCondLst>
                                            <p:cond delay="0"/>
                                          </p:stCondLst>
                                        </p:cTn>
                                        <p:tgtEl>
                                          <p:spTgt spid="260">
                                            <p:txEl>
                                              <p:pRg st="3" end="3"/>
                                            </p:txEl>
                                          </p:spTgt>
                                        </p:tgtEl>
                                        <p:attrNameLst>
                                          <p:attrName>style.visibility</p:attrName>
                                        </p:attrNameLst>
                                      </p:cBhvr>
                                      <p:to>
                                        <p:strVal val="visible"/>
                                      </p:to>
                                    </p:set>
                                    <p:animEffect transition="in" filter="fade">
                                      <p:cBhvr>
                                        <p:cTn id="35" dur="2000"/>
                                        <p:tgtEl>
                                          <p:spTgt spid="26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292850"/>
            <a:ext cx="8520599" cy="652500"/>
          </a:xfrm>
          <a:prstGeom prst="rect">
            <a:avLst/>
          </a:prstGeom>
        </p:spPr>
        <p:txBody>
          <a:bodyPr lIns="91425" tIns="91425" rIns="91425" bIns="91425" anchor="t" anchorCtr="0">
            <a:noAutofit/>
          </a:bodyPr>
          <a:lstStyle/>
          <a:p>
            <a:pPr lvl="0" rtl="0">
              <a:lnSpc>
                <a:spcPct val="115000"/>
              </a:lnSpc>
              <a:spcBef>
                <a:spcPts val="0"/>
              </a:spcBef>
              <a:buNone/>
            </a:pPr>
            <a:r>
              <a:rPr lang="en" sz="1800" u="sng">
                <a:solidFill>
                  <a:srgbClr val="000000"/>
                </a:solidFill>
                <a:latin typeface="Arial"/>
                <a:ea typeface="Arial"/>
                <a:cs typeface="Arial"/>
                <a:sym typeface="Arial"/>
              </a:rPr>
              <a:t>MATLAB Code listing</a:t>
            </a:r>
            <a:r>
              <a:rPr lang="en" sz="1800">
                <a:solidFill>
                  <a:srgbClr val="000000"/>
                </a:solidFill>
                <a:latin typeface="Arial"/>
                <a:ea typeface="Arial"/>
                <a:cs typeface="Arial"/>
                <a:sym typeface="Arial"/>
              </a:rPr>
              <a:t>:</a:t>
            </a:r>
            <a:r>
              <a:rPr lang="en" sz="1400" b="0">
                <a:solidFill>
                  <a:srgbClr val="000000"/>
                </a:solidFill>
                <a:latin typeface="Arial"/>
                <a:ea typeface="Arial"/>
                <a:cs typeface="Arial"/>
                <a:sym typeface="Arial"/>
              </a:rPr>
              <a:t/>
            </a:r>
            <a:br>
              <a:rPr lang="en" sz="1400" b="0">
                <a:solidFill>
                  <a:srgbClr val="000000"/>
                </a:solidFill>
                <a:latin typeface="Arial"/>
                <a:ea typeface="Arial"/>
                <a:cs typeface="Arial"/>
                <a:sym typeface="Arial"/>
              </a:rPr>
            </a:br>
            <a:r>
              <a:rPr lang="en" sz="1400" b="0">
                <a:solidFill>
                  <a:srgbClr val="000000"/>
                </a:solidFill>
                <a:latin typeface="Arial"/>
                <a:ea typeface="Arial"/>
                <a:cs typeface="Arial"/>
                <a:sym typeface="Arial"/>
              </a:rPr>
              <a:t>	</a:t>
            </a:r>
          </a:p>
        </p:txBody>
      </p:sp>
      <p:sp>
        <p:nvSpPr>
          <p:cNvPr id="268" name="Shape 268"/>
          <p:cNvSpPr txBox="1">
            <a:spLocks noGrp="1"/>
          </p:cNvSpPr>
          <p:nvPr>
            <p:ph type="body" idx="1"/>
          </p:nvPr>
        </p:nvSpPr>
        <p:spPr>
          <a:xfrm>
            <a:off x="311700" y="945425"/>
            <a:ext cx="8681099" cy="3882899"/>
          </a:xfrm>
          <a:prstGeom prst="rect">
            <a:avLst/>
          </a:prstGeom>
        </p:spPr>
        <p:txBody>
          <a:bodyPr lIns="91425" tIns="91425" rIns="91425" bIns="91425" anchor="t" anchorCtr="0">
            <a:noAutofit/>
          </a:bodyPr>
          <a:lstStyle/>
          <a:p>
            <a:pPr lvl="0" rtl="0">
              <a:spcBef>
                <a:spcPts val="0"/>
              </a:spcBef>
              <a:spcAft>
                <a:spcPts val="0"/>
              </a:spcAft>
              <a:buNone/>
            </a:pPr>
            <a:r>
              <a:rPr lang="en" dirty="0">
                <a:solidFill>
                  <a:srgbClr val="000000"/>
                </a:solidFill>
                <a:latin typeface="Arial"/>
                <a:ea typeface="Arial"/>
                <a:cs typeface="Arial"/>
                <a:sym typeface="Arial"/>
              </a:rPr>
              <a:t>This is the common function that we created to implement the various sharpening filters. </a:t>
            </a:r>
          </a:p>
          <a:p>
            <a:pPr lvl="0" rtl="0">
              <a:spcBef>
                <a:spcPts val="0"/>
              </a:spcBef>
              <a:spcAft>
                <a:spcPts val="0"/>
              </a:spcAft>
              <a:buNone/>
            </a:pPr>
            <a:endParaRPr>
              <a:solidFill>
                <a:srgbClr val="000000"/>
              </a:solidFill>
              <a:latin typeface="Arial"/>
              <a:ea typeface="Arial"/>
              <a:cs typeface="Arial"/>
              <a:sym typeface="Arial"/>
            </a:endParaRPr>
          </a:p>
          <a:p>
            <a:pPr lvl="0" rtl="0">
              <a:spcBef>
                <a:spcPts val="0"/>
              </a:spcBef>
              <a:spcAft>
                <a:spcPts val="0"/>
              </a:spcAft>
              <a:buNone/>
            </a:pPr>
            <a:r>
              <a:rPr lang="en" dirty="0">
                <a:solidFill>
                  <a:srgbClr val="000000"/>
                </a:solidFill>
                <a:latin typeface="Courier New"/>
                <a:ea typeface="Courier New"/>
                <a:cs typeface="Courier New"/>
                <a:sym typeface="Courier New"/>
              </a:rPr>
              <a:t>function[modlog,modlap,modprew,modsob]	= sharpening(norgray,masksize,sd,alpha)</a:t>
            </a:r>
          </a:p>
          <a:p>
            <a:pPr lvl="0" rtl="0">
              <a:spcBef>
                <a:spcPts val="0"/>
              </a:spcBef>
              <a:spcAft>
                <a:spcPts val="0"/>
              </a:spcAft>
              <a:buNone/>
            </a:pPr>
            <a:endParaRPr>
              <a:solidFill>
                <a:srgbClr val="000000"/>
              </a:solidFill>
              <a:latin typeface="Courier New"/>
              <a:ea typeface="Courier New"/>
              <a:cs typeface="Courier New"/>
              <a:sym typeface="Courier New"/>
            </a:endParaRPr>
          </a:p>
          <a:p>
            <a:pPr lvl="0" rtl="0">
              <a:spcBef>
                <a:spcPts val="0"/>
              </a:spcBef>
              <a:spcAft>
                <a:spcPts val="0"/>
              </a:spcAft>
              <a:buNone/>
            </a:pPr>
            <a:endParaRPr>
              <a:solidFill>
                <a:srgbClr val="000000"/>
              </a:solidFill>
              <a:latin typeface="Courier New"/>
              <a:ea typeface="Courier New"/>
              <a:cs typeface="Courier New"/>
              <a:sym typeface="Courier New"/>
            </a:endParaRPr>
          </a:p>
          <a:p>
            <a:pPr lvl="0" rtl="0">
              <a:spcBef>
                <a:spcPts val="0"/>
              </a:spcBef>
              <a:spcAft>
                <a:spcPts val="0"/>
              </a:spcAft>
              <a:buNone/>
            </a:pPr>
            <a:r>
              <a:rPr lang="en" dirty="0">
                <a:solidFill>
                  <a:srgbClr val="000000"/>
                </a:solidFill>
                <a:latin typeface="Courier New"/>
                <a:ea typeface="Courier New"/>
                <a:cs typeface="Courier New"/>
                <a:sym typeface="Courier New"/>
              </a:rPr>
              <a:t>laplcf	= fspecial('laplacian',alpha);</a:t>
            </a:r>
          </a:p>
          <a:p>
            <a:pPr lvl="0" rtl="0">
              <a:spcBef>
                <a:spcPts val="0"/>
              </a:spcBef>
              <a:spcAft>
                <a:spcPts val="0"/>
              </a:spcAft>
              <a:buNone/>
            </a:pPr>
            <a:r>
              <a:rPr lang="en" dirty="0">
                <a:solidFill>
                  <a:srgbClr val="000000"/>
                </a:solidFill>
                <a:latin typeface="Courier New"/>
                <a:ea typeface="Courier New"/>
                <a:cs typeface="Courier New"/>
                <a:sym typeface="Courier New"/>
              </a:rPr>
              <a:t>modlap1	= imfilter(norgray,laplcf);</a:t>
            </a:r>
          </a:p>
          <a:p>
            <a:pPr lvl="0" rtl="0">
              <a:spcBef>
                <a:spcPts val="0"/>
              </a:spcBef>
              <a:spcAft>
                <a:spcPts val="0"/>
              </a:spcAft>
              <a:buNone/>
            </a:pPr>
            <a:r>
              <a:rPr lang="en" dirty="0">
                <a:solidFill>
                  <a:srgbClr val="000000"/>
                </a:solidFill>
                <a:latin typeface="Courier New"/>
                <a:ea typeface="Courier New"/>
                <a:cs typeface="Courier New"/>
                <a:sym typeface="Courier New"/>
              </a:rPr>
              <a:t>modlap	= double((modlap1+1)/2);</a:t>
            </a:r>
          </a:p>
          <a:p>
            <a:pPr lvl="0" rtl="0">
              <a:spcBef>
                <a:spcPts val="0"/>
              </a:spcBef>
              <a:spcAft>
                <a:spcPts val="0"/>
              </a:spcAft>
              <a:buNone/>
            </a:pPr>
            <a:endParaRPr>
              <a:solidFill>
                <a:srgbClr val="000000"/>
              </a:solidFill>
              <a:latin typeface="Courier New"/>
              <a:ea typeface="Courier New"/>
              <a:cs typeface="Courier New"/>
              <a:sym typeface="Courier New"/>
            </a:endParaRPr>
          </a:p>
          <a:p>
            <a:pPr lvl="0" rtl="0">
              <a:spcBef>
                <a:spcPts val="0"/>
              </a:spcBef>
              <a:spcAft>
                <a:spcPts val="0"/>
              </a:spcAft>
              <a:buNone/>
            </a:pPr>
            <a:r>
              <a:rPr lang="en" dirty="0">
                <a:solidFill>
                  <a:srgbClr val="000000"/>
                </a:solidFill>
                <a:latin typeface="Courier New"/>
                <a:ea typeface="Courier New"/>
                <a:cs typeface="Courier New"/>
                <a:sym typeface="Courier New"/>
              </a:rPr>
              <a:t>logf	</a:t>
            </a:r>
            <a:r>
              <a:rPr lang="en" dirty="0" smtClean="0">
                <a:solidFill>
                  <a:srgbClr val="000000"/>
                </a:solidFill>
                <a:latin typeface="Courier New"/>
                <a:ea typeface="Courier New"/>
                <a:cs typeface="Courier New"/>
                <a:sym typeface="Courier New"/>
              </a:rPr>
              <a:t>= </a:t>
            </a:r>
            <a:r>
              <a:rPr lang="en" dirty="0">
                <a:solidFill>
                  <a:srgbClr val="000000"/>
                </a:solidFill>
                <a:latin typeface="Courier New"/>
                <a:ea typeface="Courier New"/>
                <a:cs typeface="Courier New"/>
                <a:sym typeface="Courier New"/>
              </a:rPr>
              <a:t>fspecial('log',masksize, sd);</a:t>
            </a:r>
          </a:p>
          <a:p>
            <a:pPr lvl="0" rtl="0">
              <a:spcBef>
                <a:spcPts val="0"/>
              </a:spcBef>
              <a:spcAft>
                <a:spcPts val="0"/>
              </a:spcAft>
              <a:buNone/>
            </a:pPr>
            <a:r>
              <a:rPr lang="en" dirty="0">
                <a:solidFill>
                  <a:srgbClr val="000000"/>
                </a:solidFill>
                <a:latin typeface="Courier New"/>
                <a:ea typeface="Courier New"/>
                <a:cs typeface="Courier New"/>
                <a:sym typeface="Courier New"/>
              </a:rPr>
              <a:t>modlog1	= imfilter(norgray,logf);</a:t>
            </a:r>
          </a:p>
          <a:p>
            <a:pPr lvl="0" rtl="0">
              <a:spcBef>
                <a:spcPts val="0"/>
              </a:spcBef>
              <a:spcAft>
                <a:spcPts val="0"/>
              </a:spcAft>
              <a:buNone/>
            </a:pPr>
            <a:r>
              <a:rPr lang="en" dirty="0">
                <a:solidFill>
                  <a:srgbClr val="000000"/>
                </a:solidFill>
                <a:latin typeface="Courier New"/>
                <a:ea typeface="Courier New"/>
                <a:cs typeface="Courier New"/>
                <a:sym typeface="Courier New"/>
              </a:rPr>
              <a:t>modlog	=double((modlog1+1)/2);</a:t>
            </a:r>
          </a:p>
          <a:p>
            <a:pPr lvl="0" rtl="0">
              <a:spcBef>
                <a:spcPts val="0"/>
              </a:spcBef>
              <a:spcAft>
                <a:spcPts val="0"/>
              </a:spcAft>
              <a:buNone/>
            </a:pPr>
            <a:endParaRPr>
              <a:solidFill>
                <a:srgbClr val="000000"/>
              </a:solidFill>
              <a:latin typeface="Courier New"/>
              <a:ea typeface="Courier New"/>
              <a:cs typeface="Courier New"/>
              <a:sym typeface="Courier New"/>
            </a:endParaRPr>
          </a:p>
          <a:p>
            <a:pPr lvl="0" rtl="0">
              <a:spcBef>
                <a:spcPts val="0"/>
              </a:spcBef>
              <a:buNone/>
            </a:pPr>
            <a:endParaRPr/>
          </a:p>
        </p:txBody>
      </p:sp>
      <p:sp>
        <p:nvSpPr>
          <p:cNvPr id="269" name="Shape 269"/>
          <p:cNvSpPr txBox="1"/>
          <p:nvPr/>
        </p:nvSpPr>
        <p:spPr>
          <a:xfrm>
            <a:off x="4805850" y="2150925"/>
            <a:ext cx="4119300" cy="2239799"/>
          </a:xfrm>
          <a:prstGeom prst="rect">
            <a:avLst/>
          </a:prstGeom>
          <a:noFill/>
          <a:ln>
            <a:noFill/>
          </a:ln>
        </p:spPr>
        <p:txBody>
          <a:bodyPr lIns="91425" tIns="91425" rIns="91425" bIns="91425" anchor="t" anchorCtr="0">
            <a:noAutofit/>
          </a:bodyPr>
          <a:lstStyle/>
          <a:p>
            <a:pPr rtl="0">
              <a:lnSpc>
                <a:spcPct val="115000"/>
              </a:lnSpc>
              <a:spcBef>
                <a:spcPts val="0"/>
              </a:spcBef>
              <a:buNone/>
            </a:pPr>
            <a:r>
              <a:rPr lang="en">
                <a:latin typeface="Courier New"/>
                <a:ea typeface="Courier New"/>
                <a:cs typeface="Courier New"/>
                <a:sym typeface="Courier New"/>
              </a:rPr>
              <a:t>prewf	= fspecial('prewitt');</a:t>
            </a:r>
          </a:p>
          <a:p>
            <a:pPr lvl="0" rtl="0">
              <a:lnSpc>
                <a:spcPct val="115000"/>
              </a:lnSpc>
              <a:spcBef>
                <a:spcPts val="0"/>
              </a:spcBef>
              <a:buNone/>
            </a:pPr>
            <a:r>
              <a:rPr lang="en">
                <a:latin typeface="Courier New"/>
                <a:ea typeface="Courier New"/>
                <a:cs typeface="Courier New"/>
                <a:sym typeface="Courier New"/>
              </a:rPr>
              <a:t>modprew1	= imfilter(norgray,prewf);</a:t>
            </a:r>
          </a:p>
          <a:p>
            <a:pPr lvl="0" rtl="0">
              <a:lnSpc>
                <a:spcPct val="115000"/>
              </a:lnSpc>
              <a:spcBef>
                <a:spcPts val="0"/>
              </a:spcBef>
              <a:buNone/>
            </a:pPr>
            <a:r>
              <a:rPr lang="en">
                <a:latin typeface="Courier New"/>
                <a:ea typeface="Courier New"/>
                <a:cs typeface="Courier New"/>
                <a:sym typeface="Courier New"/>
              </a:rPr>
              <a:t>modprew	= double((modprew1+1)/2);</a:t>
            </a:r>
          </a:p>
          <a:p>
            <a:pPr lvl="0" rtl="0">
              <a:lnSpc>
                <a:spcPct val="115000"/>
              </a:lnSpc>
              <a:spcBef>
                <a:spcPts val="0"/>
              </a:spcBef>
              <a:buNone/>
            </a:pPr>
            <a:endParaRPr>
              <a:latin typeface="Courier New"/>
              <a:ea typeface="Courier New"/>
              <a:cs typeface="Courier New"/>
              <a:sym typeface="Courier New"/>
            </a:endParaRPr>
          </a:p>
          <a:p>
            <a:pPr lvl="0" rtl="0">
              <a:lnSpc>
                <a:spcPct val="115000"/>
              </a:lnSpc>
              <a:spcBef>
                <a:spcPts val="0"/>
              </a:spcBef>
              <a:buNone/>
            </a:pPr>
            <a:r>
              <a:rPr lang="en">
                <a:latin typeface="Courier New"/>
                <a:ea typeface="Courier New"/>
                <a:cs typeface="Courier New"/>
                <a:sym typeface="Courier New"/>
              </a:rPr>
              <a:t>sobelf	= fspecial('sobel');</a:t>
            </a:r>
          </a:p>
          <a:p>
            <a:pPr lvl="0" rtl="0">
              <a:lnSpc>
                <a:spcPct val="115000"/>
              </a:lnSpc>
              <a:spcBef>
                <a:spcPts val="0"/>
              </a:spcBef>
              <a:buNone/>
            </a:pPr>
            <a:r>
              <a:rPr lang="en">
                <a:latin typeface="Courier New"/>
                <a:ea typeface="Courier New"/>
                <a:cs typeface="Courier New"/>
                <a:sym typeface="Courier New"/>
              </a:rPr>
              <a:t>modsob1	= imfilter(norgray,sobelf);</a:t>
            </a:r>
          </a:p>
          <a:p>
            <a:pPr lvl="0" rtl="0">
              <a:lnSpc>
                <a:spcPct val="115000"/>
              </a:lnSpc>
              <a:spcBef>
                <a:spcPts val="0"/>
              </a:spcBef>
              <a:buNone/>
            </a:pPr>
            <a:r>
              <a:rPr lang="en">
                <a:latin typeface="Courier New"/>
                <a:ea typeface="Courier New"/>
                <a:cs typeface="Courier New"/>
                <a:sym typeface="Courier New"/>
              </a:rPr>
              <a:t>modsob	= double((modsob1+1)/2);</a:t>
            </a:r>
          </a:p>
          <a:p>
            <a:pPr lvl="0" rtl="0">
              <a:lnSpc>
                <a:spcPct val="115000"/>
              </a:lnSpc>
              <a:spcBef>
                <a:spcPts val="0"/>
              </a:spcBef>
              <a:buNone/>
            </a:pPr>
            <a:endParaRPr>
              <a:latin typeface="Courier New"/>
              <a:ea typeface="Courier New"/>
              <a:cs typeface="Courier New"/>
              <a:sym typeface="Courier New"/>
            </a:endParaRPr>
          </a:p>
          <a:p>
            <a:pPr lvl="0" rtl="0">
              <a:lnSpc>
                <a:spcPct val="115000"/>
              </a:lnSpc>
              <a:spcBef>
                <a:spcPts val="0"/>
              </a:spcBef>
              <a:buNone/>
            </a:pPr>
            <a:endParaRPr>
              <a:latin typeface="Courier New"/>
              <a:ea typeface="Courier New"/>
              <a:cs typeface="Courier New"/>
              <a:sym typeface="Courier New"/>
            </a:endParaRPr>
          </a:p>
          <a:p>
            <a:pPr lvl="0" rtl="0">
              <a:lnSpc>
                <a:spcPct val="115000"/>
              </a:lnSpc>
              <a:spcBef>
                <a:spcPts val="0"/>
              </a:spcBef>
              <a:buNone/>
            </a:pPr>
            <a:endParaRPr/>
          </a:p>
          <a:p>
            <a:pPr lvl="0" rtl="0">
              <a:lnSpc>
                <a:spcPct val="115000"/>
              </a:lnSpc>
              <a:spcBef>
                <a:spcPts val="0"/>
              </a:spcBef>
              <a:spcAft>
                <a:spcPts val="1600"/>
              </a:spcAft>
              <a:buNone/>
            </a:pPr>
            <a:endParaRPr>
              <a:solidFill>
                <a:schemeClr val="dk2"/>
              </a:solidFill>
              <a:latin typeface="Source Code Pro"/>
              <a:ea typeface="Source Code Pro"/>
              <a:cs typeface="Source Code Pro"/>
              <a:sym typeface="Source Code Pro"/>
            </a:endParaRPr>
          </a:p>
          <a:p>
            <a:pPr lvl="0" rtl="0">
              <a:spcBef>
                <a:spcPts val="0"/>
              </a:spcBef>
              <a:buNone/>
            </a:pPr>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8">
                                            <p:txEl>
                                              <p:pRg st="0" end="0"/>
                                            </p:txEl>
                                          </p:spTgt>
                                        </p:tgtEl>
                                        <p:attrNameLst>
                                          <p:attrName>style.visibility</p:attrName>
                                        </p:attrNameLst>
                                      </p:cBhvr>
                                      <p:to>
                                        <p:strVal val="visible"/>
                                      </p:to>
                                    </p:set>
                                    <p:animEffect transition="in" filter="fade">
                                      <p:cBhvr>
                                        <p:cTn id="7" dur="2000"/>
                                        <p:tgtEl>
                                          <p:spTgt spid="268">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268">
                                            <p:txEl>
                                              <p:pRg st="2" end="2"/>
                                            </p:txEl>
                                          </p:spTgt>
                                        </p:tgtEl>
                                        <p:attrNameLst>
                                          <p:attrName>style.visibility</p:attrName>
                                        </p:attrNameLst>
                                      </p:cBhvr>
                                      <p:to>
                                        <p:strVal val="visible"/>
                                      </p:to>
                                    </p:set>
                                    <p:animEffect transition="in" filter="fade">
                                      <p:cBhvr>
                                        <p:cTn id="11" dur="2000"/>
                                        <p:tgtEl>
                                          <p:spTgt spid="268">
                                            <p:txEl>
                                              <p:pRg st="2" end="2"/>
                                            </p:txEl>
                                          </p:spTgt>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268">
                                            <p:txEl>
                                              <p:pRg st="5" end="5"/>
                                            </p:txEl>
                                          </p:spTgt>
                                        </p:tgtEl>
                                        <p:attrNameLst>
                                          <p:attrName>style.visibility</p:attrName>
                                        </p:attrNameLst>
                                      </p:cBhvr>
                                      <p:to>
                                        <p:strVal val="visible"/>
                                      </p:to>
                                    </p:set>
                                    <p:animEffect transition="in" filter="fade">
                                      <p:cBhvr>
                                        <p:cTn id="15" dur="2000"/>
                                        <p:tgtEl>
                                          <p:spTgt spid="268">
                                            <p:txEl>
                                              <p:pRg st="5" end="5"/>
                                            </p:txEl>
                                          </p:spTgt>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268">
                                            <p:txEl>
                                              <p:pRg st="6" end="6"/>
                                            </p:txEl>
                                          </p:spTgt>
                                        </p:tgtEl>
                                        <p:attrNameLst>
                                          <p:attrName>style.visibility</p:attrName>
                                        </p:attrNameLst>
                                      </p:cBhvr>
                                      <p:to>
                                        <p:strVal val="visible"/>
                                      </p:to>
                                    </p:set>
                                    <p:animEffect transition="in" filter="fade">
                                      <p:cBhvr>
                                        <p:cTn id="19" dur="2000"/>
                                        <p:tgtEl>
                                          <p:spTgt spid="268">
                                            <p:txEl>
                                              <p:pRg st="6" end="6"/>
                                            </p:txEl>
                                          </p:spTgt>
                                        </p:tgtEl>
                                      </p:cBhvr>
                                    </p:animEffect>
                                  </p:childTnLst>
                                </p:cTn>
                              </p:par>
                            </p:childTnLst>
                          </p:cTn>
                        </p:par>
                        <p:par>
                          <p:cTn id="20" fill="hold">
                            <p:stCondLst>
                              <p:cond delay="8000"/>
                            </p:stCondLst>
                            <p:childTnLst>
                              <p:par>
                                <p:cTn id="21" presetID="10" presetClass="entr" presetSubtype="0" fill="hold" nodeType="afterEffect">
                                  <p:stCondLst>
                                    <p:cond delay="0"/>
                                  </p:stCondLst>
                                  <p:childTnLst>
                                    <p:set>
                                      <p:cBhvr>
                                        <p:cTn id="22" dur="1" fill="hold">
                                          <p:stCondLst>
                                            <p:cond delay="0"/>
                                          </p:stCondLst>
                                        </p:cTn>
                                        <p:tgtEl>
                                          <p:spTgt spid="268">
                                            <p:txEl>
                                              <p:pRg st="7" end="7"/>
                                            </p:txEl>
                                          </p:spTgt>
                                        </p:tgtEl>
                                        <p:attrNameLst>
                                          <p:attrName>style.visibility</p:attrName>
                                        </p:attrNameLst>
                                      </p:cBhvr>
                                      <p:to>
                                        <p:strVal val="visible"/>
                                      </p:to>
                                    </p:set>
                                    <p:animEffect transition="in" filter="fade">
                                      <p:cBhvr>
                                        <p:cTn id="23" dur="2000"/>
                                        <p:tgtEl>
                                          <p:spTgt spid="268">
                                            <p:txEl>
                                              <p:pRg st="7" end="7"/>
                                            </p:txEl>
                                          </p:spTgt>
                                        </p:tgtEl>
                                      </p:cBhvr>
                                    </p:animEffect>
                                  </p:childTnLst>
                                </p:cTn>
                              </p:par>
                            </p:childTnLst>
                          </p:cTn>
                        </p:par>
                        <p:par>
                          <p:cTn id="24" fill="hold">
                            <p:stCondLst>
                              <p:cond delay="10000"/>
                            </p:stCondLst>
                            <p:childTnLst>
                              <p:par>
                                <p:cTn id="25" presetID="10" presetClass="entr" presetSubtype="0" fill="hold" nodeType="afterEffect">
                                  <p:stCondLst>
                                    <p:cond delay="0"/>
                                  </p:stCondLst>
                                  <p:childTnLst>
                                    <p:set>
                                      <p:cBhvr>
                                        <p:cTn id="26" dur="1" fill="hold">
                                          <p:stCondLst>
                                            <p:cond delay="0"/>
                                          </p:stCondLst>
                                        </p:cTn>
                                        <p:tgtEl>
                                          <p:spTgt spid="268">
                                            <p:txEl>
                                              <p:pRg st="9" end="9"/>
                                            </p:txEl>
                                          </p:spTgt>
                                        </p:tgtEl>
                                        <p:attrNameLst>
                                          <p:attrName>style.visibility</p:attrName>
                                        </p:attrNameLst>
                                      </p:cBhvr>
                                      <p:to>
                                        <p:strVal val="visible"/>
                                      </p:to>
                                    </p:set>
                                    <p:animEffect transition="in" filter="fade">
                                      <p:cBhvr>
                                        <p:cTn id="27" dur="2000"/>
                                        <p:tgtEl>
                                          <p:spTgt spid="268">
                                            <p:txEl>
                                              <p:pRg st="9" end="9"/>
                                            </p:txEl>
                                          </p:spTgt>
                                        </p:tgtEl>
                                      </p:cBhvr>
                                    </p:animEffect>
                                  </p:childTnLst>
                                </p:cTn>
                              </p:par>
                            </p:childTnLst>
                          </p:cTn>
                        </p:par>
                        <p:par>
                          <p:cTn id="28" fill="hold">
                            <p:stCondLst>
                              <p:cond delay="12000"/>
                            </p:stCondLst>
                            <p:childTnLst>
                              <p:par>
                                <p:cTn id="29" presetID="10" presetClass="entr" presetSubtype="0" fill="hold" nodeType="afterEffect">
                                  <p:stCondLst>
                                    <p:cond delay="0"/>
                                  </p:stCondLst>
                                  <p:childTnLst>
                                    <p:set>
                                      <p:cBhvr>
                                        <p:cTn id="30" dur="1" fill="hold">
                                          <p:stCondLst>
                                            <p:cond delay="0"/>
                                          </p:stCondLst>
                                        </p:cTn>
                                        <p:tgtEl>
                                          <p:spTgt spid="268">
                                            <p:txEl>
                                              <p:pRg st="10" end="10"/>
                                            </p:txEl>
                                          </p:spTgt>
                                        </p:tgtEl>
                                        <p:attrNameLst>
                                          <p:attrName>style.visibility</p:attrName>
                                        </p:attrNameLst>
                                      </p:cBhvr>
                                      <p:to>
                                        <p:strVal val="visible"/>
                                      </p:to>
                                    </p:set>
                                    <p:animEffect transition="in" filter="fade">
                                      <p:cBhvr>
                                        <p:cTn id="31" dur="2000"/>
                                        <p:tgtEl>
                                          <p:spTgt spid="268">
                                            <p:txEl>
                                              <p:pRg st="10" end="10"/>
                                            </p:txEl>
                                          </p:spTgt>
                                        </p:tgtEl>
                                      </p:cBhvr>
                                    </p:animEffect>
                                  </p:childTnLst>
                                </p:cTn>
                              </p:par>
                            </p:childTnLst>
                          </p:cTn>
                        </p:par>
                        <p:par>
                          <p:cTn id="32" fill="hold">
                            <p:stCondLst>
                              <p:cond delay="14000"/>
                            </p:stCondLst>
                            <p:childTnLst>
                              <p:par>
                                <p:cTn id="33" presetID="10" presetClass="entr" presetSubtype="0" fill="hold" nodeType="afterEffect">
                                  <p:stCondLst>
                                    <p:cond delay="0"/>
                                  </p:stCondLst>
                                  <p:childTnLst>
                                    <p:set>
                                      <p:cBhvr>
                                        <p:cTn id="34" dur="1" fill="hold">
                                          <p:stCondLst>
                                            <p:cond delay="0"/>
                                          </p:stCondLst>
                                        </p:cTn>
                                        <p:tgtEl>
                                          <p:spTgt spid="268">
                                            <p:txEl>
                                              <p:pRg st="11" end="11"/>
                                            </p:txEl>
                                          </p:spTgt>
                                        </p:tgtEl>
                                        <p:attrNameLst>
                                          <p:attrName>style.visibility</p:attrName>
                                        </p:attrNameLst>
                                      </p:cBhvr>
                                      <p:to>
                                        <p:strVal val="visible"/>
                                      </p:to>
                                    </p:set>
                                    <p:animEffect transition="in" filter="fade">
                                      <p:cBhvr>
                                        <p:cTn id="35" dur="2000"/>
                                        <p:tgtEl>
                                          <p:spTgt spid="268">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Shape 274"/>
          <p:cNvSpPr txBox="1">
            <a:spLocks noGrp="1"/>
          </p:cNvSpPr>
          <p:nvPr>
            <p:ph type="title"/>
          </p:nvPr>
        </p:nvSpPr>
        <p:spPr>
          <a:xfrm>
            <a:off x="311700" y="292850"/>
            <a:ext cx="8520599" cy="800999"/>
          </a:xfrm>
          <a:prstGeom prst="rect">
            <a:avLst/>
          </a:prstGeom>
        </p:spPr>
        <p:txBody>
          <a:bodyPr lIns="91425" tIns="91425" rIns="91425" bIns="91425" anchor="t" anchorCtr="0">
            <a:noAutofit/>
          </a:bodyPr>
          <a:lstStyle/>
          <a:p>
            <a:pPr lvl="0" indent="457200" algn="l" rtl="0">
              <a:spcBef>
                <a:spcPts val="0"/>
              </a:spcBef>
              <a:buNone/>
            </a:pPr>
            <a:r>
              <a:rPr lang="en" sz="3000" dirty="0">
                <a:latin typeface="Times New Roman"/>
                <a:ea typeface="Times New Roman"/>
                <a:cs typeface="Times New Roman"/>
                <a:sym typeface="Times New Roman"/>
              </a:rPr>
              <a:t>Laplacian α=0.3		Laplacian α=0.2</a:t>
            </a:r>
          </a:p>
        </p:txBody>
      </p:sp>
      <p:sp>
        <p:nvSpPr>
          <p:cNvPr id="275" name="Shape 275"/>
          <p:cNvSpPr txBox="1">
            <a:spLocks noGrp="1"/>
          </p:cNvSpPr>
          <p:nvPr>
            <p:ph type="body" idx="1"/>
          </p:nvPr>
        </p:nvSpPr>
        <p:spPr>
          <a:xfrm>
            <a:off x="311700" y="1228675"/>
            <a:ext cx="3999899" cy="3340199"/>
          </a:xfrm>
          <a:prstGeom prst="rect">
            <a:avLst/>
          </a:prstGeom>
        </p:spPr>
        <p:txBody>
          <a:bodyPr lIns="91425" tIns="91425" rIns="91425" bIns="91425" anchor="t" anchorCtr="0">
            <a:noAutofit/>
          </a:bodyPr>
          <a:lstStyle/>
          <a:p>
            <a:pPr lvl="0" rtl="0">
              <a:spcBef>
                <a:spcPts val="0"/>
              </a:spcBef>
              <a:buNone/>
            </a:pPr>
            <a:endParaRPr/>
          </a:p>
        </p:txBody>
      </p:sp>
      <p:sp>
        <p:nvSpPr>
          <p:cNvPr id="276" name="Shape 276"/>
          <p:cNvSpPr txBox="1">
            <a:spLocks noGrp="1"/>
          </p:cNvSpPr>
          <p:nvPr>
            <p:ph type="body" idx="2"/>
          </p:nvPr>
        </p:nvSpPr>
        <p:spPr>
          <a:xfrm>
            <a:off x="4832400" y="1228675"/>
            <a:ext cx="3999899" cy="3340199"/>
          </a:xfrm>
          <a:prstGeom prst="rect">
            <a:avLst/>
          </a:prstGeom>
        </p:spPr>
        <p:txBody>
          <a:bodyPr lIns="91425" tIns="91425" rIns="91425" bIns="91425" anchor="t" anchorCtr="0">
            <a:noAutofit/>
          </a:bodyPr>
          <a:lstStyle/>
          <a:p>
            <a:pPr lvl="0" rtl="0">
              <a:spcBef>
                <a:spcPts val="0"/>
              </a:spcBef>
              <a:buNone/>
            </a:pPr>
            <a:endParaRPr/>
          </a:p>
        </p:txBody>
      </p:sp>
      <p:pic>
        <p:nvPicPr>
          <p:cNvPr id="277" name="Shape 277"/>
          <p:cNvPicPr preferRelativeResize="0"/>
          <p:nvPr/>
        </p:nvPicPr>
        <p:blipFill>
          <a:blip r:embed="rId3">
            <a:alphaModFix/>
          </a:blip>
          <a:stretch>
            <a:fillRect/>
          </a:stretch>
        </p:blipFill>
        <p:spPr>
          <a:xfrm>
            <a:off x="280325" y="1040375"/>
            <a:ext cx="4138424" cy="3340200"/>
          </a:xfrm>
          <a:prstGeom prst="rect">
            <a:avLst/>
          </a:prstGeom>
          <a:noFill/>
          <a:ln>
            <a:noFill/>
          </a:ln>
        </p:spPr>
      </p:pic>
      <p:pic>
        <p:nvPicPr>
          <p:cNvPr id="278" name="Shape 278"/>
          <p:cNvPicPr preferRelativeResize="0"/>
          <p:nvPr/>
        </p:nvPicPr>
        <p:blipFill>
          <a:blip r:embed="rId4">
            <a:alphaModFix/>
          </a:blip>
          <a:stretch>
            <a:fillRect/>
          </a:stretch>
        </p:blipFill>
        <p:spPr>
          <a:xfrm>
            <a:off x="4693884" y="1040375"/>
            <a:ext cx="4138415" cy="3340199"/>
          </a:xfrm>
          <a:prstGeom prst="rect">
            <a:avLst/>
          </a:prstGeom>
          <a:noFill/>
          <a:ln>
            <a:noFill/>
          </a:ln>
        </p:spPr>
      </p:pic>
      <p:sp>
        <p:nvSpPr>
          <p:cNvPr id="279" name="Shape 279"/>
          <p:cNvSpPr txBox="1"/>
          <p:nvPr/>
        </p:nvSpPr>
        <p:spPr>
          <a:xfrm>
            <a:off x="310100" y="4480500"/>
            <a:ext cx="8520599" cy="534600"/>
          </a:xfrm>
          <a:prstGeom prst="rect">
            <a:avLst/>
          </a:prstGeom>
          <a:noFill/>
          <a:ln>
            <a:noFill/>
          </a:ln>
        </p:spPr>
        <p:txBody>
          <a:bodyPr lIns="91425" tIns="91425" rIns="91425" bIns="91425" anchor="t" anchorCtr="0">
            <a:noAutofit/>
          </a:bodyPr>
          <a:lstStyle/>
          <a:p>
            <a:pPr>
              <a:spcBef>
                <a:spcPts val="0"/>
              </a:spcBef>
              <a:buNone/>
            </a:pPr>
            <a:r>
              <a:rPr lang="en" dirty="0"/>
              <a:t>PSNR= 58.3166	</a:t>
            </a:r>
            <a:r>
              <a:rPr lang="en" dirty="0" smtClean="0"/>
              <a:t>LMSE=7.1614</a:t>
            </a:r>
            <a:r>
              <a:rPr lang="en" dirty="0"/>
              <a:t>	</a:t>
            </a:r>
            <a:r>
              <a:rPr lang="en" dirty="0" smtClean="0"/>
              <a:t>	PSNR=58.1241</a:t>
            </a:r>
            <a:r>
              <a:rPr lang="en" dirty="0"/>
              <a:t>	</a:t>
            </a:r>
            <a:r>
              <a:rPr lang="en" dirty="0" smtClean="0"/>
              <a:t>LMSE=7.9352</a:t>
            </a:r>
            <a:endParaRPr lang="en" dirty="0"/>
          </a:p>
        </p:txBody>
      </p:sp>
    </p:spTree>
  </p:cSld>
  <p:clrMapOvr>
    <a:masterClrMapping/>
  </p:clrMapOvr>
  <p:transition advClick="0"/>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a:spLocks noGrp="1"/>
          </p:cNvSpPr>
          <p:nvPr>
            <p:ph type="title"/>
          </p:nvPr>
        </p:nvSpPr>
        <p:spPr>
          <a:xfrm>
            <a:off x="311700" y="292850"/>
            <a:ext cx="8520599" cy="800999"/>
          </a:xfrm>
          <a:prstGeom prst="rect">
            <a:avLst/>
          </a:prstGeom>
        </p:spPr>
        <p:txBody>
          <a:bodyPr lIns="91425" tIns="91425" rIns="91425" bIns="91425" anchor="t" anchorCtr="0">
            <a:noAutofit/>
          </a:bodyPr>
          <a:lstStyle/>
          <a:p>
            <a:pPr lvl="0" algn="ctr" rtl="0">
              <a:spcBef>
                <a:spcPts val="0"/>
              </a:spcBef>
              <a:buNone/>
            </a:pPr>
            <a:r>
              <a:rPr lang="en" sz="3000">
                <a:latin typeface="Times New Roman"/>
                <a:ea typeface="Times New Roman"/>
                <a:cs typeface="Times New Roman"/>
                <a:sym typeface="Times New Roman"/>
              </a:rPr>
              <a:t>LoG σ = 0.6				LoG σ = 0.7</a:t>
            </a:r>
          </a:p>
        </p:txBody>
      </p:sp>
      <p:sp>
        <p:nvSpPr>
          <p:cNvPr id="285" name="Shape 285"/>
          <p:cNvSpPr txBox="1">
            <a:spLocks noGrp="1"/>
          </p:cNvSpPr>
          <p:nvPr>
            <p:ph type="body" idx="1"/>
          </p:nvPr>
        </p:nvSpPr>
        <p:spPr>
          <a:xfrm>
            <a:off x="311700" y="1228675"/>
            <a:ext cx="3999899" cy="3340199"/>
          </a:xfrm>
          <a:prstGeom prst="rect">
            <a:avLst/>
          </a:prstGeom>
        </p:spPr>
        <p:txBody>
          <a:bodyPr lIns="91425" tIns="91425" rIns="91425" bIns="91425" anchor="t" anchorCtr="0">
            <a:noAutofit/>
          </a:bodyPr>
          <a:lstStyle/>
          <a:p>
            <a:pPr lvl="0" rtl="0">
              <a:spcBef>
                <a:spcPts val="0"/>
              </a:spcBef>
              <a:buNone/>
            </a:pPr>
            <a:endParaRPr/>
          </a:p>
        </p:txBody>
      </p:sp>
      <p:sp>
        <p:nvSpPr>
          <p:cNvPr id="286" name="Shape 286"/>
          <p:cNvSpPr txBox="1">
            <a:spLocks noGrp="1"/>
          </p:cNvSpPr>
          <p:nvPr>
            <p:ph type="body" idx="2"/>
          </p:nvPr>
        </p:nvSpPr>
        <p:spPr>
          <a:xfrm>
            <a:off x="4832400" y="1228675"/>
            <a:ext cx="3999899" cy="3340199"/>
          </a:xfrm>
          <a:prstGeom prst="rect">
            <a:avLst/>
          </a:prstGeom>
        </p:spPr>
        <p:txBody>
          <a:bodyPr lIns="91425" tIns="91425" rIns="91425" bIns="91425" anchor="t" anchorCtr="0">
            <a:noAutofit/>
          </a:bodyPr>
          <a:lstStyle/>
          <a:p>
            <a:pPr lvl="0" rtl="0">
              <a:spcBef>
                <a:spcPts val="0"/>
              </a:spcBef>
              <a:buNone/>
            </a:pPr>
            <a:endParaRPr/>
          </a:p>
        </p:txBody>
      </p:sp>
      <p:pic>
        <p:nvPicPr>
          <p:cNvPr id="287" name="Shape 287"/>
          <p:cNvPicPr preferRelativeResize="0"/>
          <p:nvPr/>
        </p:nvPicPr>
        <p:blipFill>
          <a:blip r:embed="rId3">
            <a:alphaModFix/>
          </a:blip>
          <a:stretch>
            <a:fillRect/>
          </a:stretch>
        </p:blipFill>
        <p:spPr>
          <a:xfrm>
            <a:off x="311700" y="1046875"/>
            <a:ext cx="4141193" cy="3340200"/>
          </a:xfrm>
          <a:prstGeom prst="rect">
            <a:avLst/>
          </a:prstGeom>
          <a:noFill/>
          <a:ln>
            <a:noFill/>
          </a:ln>
        </p:spPr>
      </p:pic>
      <p:pic>
        <p:nvPicPr>
          <p:cNvPr id="288" name="Shape 288"/>
          <p:cNvPicPr preferRelativeResize="0"/>
          <p:nvPr/>
        </p:nvPicPr>
        <p:blipFill>
          <a:blip r:embed="rId4">
            <a:alphaModFix/>
          </a:blip>
          <a:stretch>
            <a:fillRect/>
          </a:stretch>
        </p:blipFill>
        <p:spPr>
          <a:xfrm>
            <a:off x="4691100" y="1051437"/>
            <a:ext cx="4141200" cy="3331069"/>
          </a:xfrm>
          <a:prstGeom prst="rect">
            <a:avLst/>
          </a:prstGeom>
          <a:noFill/>
          <a:ln>
            <a:noFill/>
          </a:ln>
        </p:spPr>
      </p:pic>
      <p:sp>
        <p:nvSpPr>
          <p:cNvPr id="289" name="Shape 289"/>
          <p:cNvSpPr txBox="1"/>
          <p:nvPr/>
        </p:nvSpPr>
        <p:spPr>
          <a:xfrm>
            <a:off x="310100" y="4533975"/>
            <a:ext cx="8468999" cy="384899"/>
          </a:xfrm>
          <a:prstGeom prst="rect">
            <a:avLst/>
          </a:prstGeom>
          <a:noFill/>
          <a:ln>
            <a:noFill/>
          </a:ln>
        </p:spPr>
        <p:txBody>
          <a:bodyPr lIns="91425" tIns="91425" rIns="91425" bIns="91425" anchor="t" anchorCtr="0">
            <a:noAutofit/>
          </a:bodyPr>
          <a:lstStyle/>
          <a:p>
            <a:pPr>
              <a:spcBef>
                <a:spcPts val="0"/>
              </a:spcBef>
              <a:buNone/>
            </a:pPr>
            <a:r>
              <a:rPr lang="en" dirty="0"/>
              <a:t>PSNR= 58.7373	</a:t>
            </a:r>
            <a:r>
              <a:rPr lang="en" dirty="0" smtClean="0"/>
              <a:t>LMSE</a:t>
            </a:r>
            <a:r>
              <a:rPr lang="en" dirty="0"/>
              <a:t>= </a:t>
            </a:r>
            <a:r>
              <a:rPr lang="en" dirty="0" smtClean="0"/>
              <a:t>5.4484   		PSNR=60.1755</a:t>
            </a:r>
            <a:r>
              <a:rPr lang="en" dirty="0"/>
              <a:t>	</a:t>
            </a:r>
            <a:r>
              <a:rPr lang="en" dirty="0" smtClean="0"/>
              <a:t>LMSE=3.0027</a:t>
            </a:r>
            <a:endParaRPr lang="en" dirty="0"/>
          </a:p>
        </p:txBody>
      </p:sp>
    </p:spTree>
  </p:cSld>
  <p:clrMapOvr>
    <a:masterClrMapping/>
  </p:clrMapOvr>
  <p:transition advClick="0"/>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Shape 294"/>
          <p:cNvSpPr txBox="1">
            <a:spLocks noGrp="1"/>
          </p:cNvSpPr>
          <p:nvPr>
            <p:ph type="title"/>
          </p:nvPr>
        </p:nvSpPr>
        <p:spPr>
          <a:xfrm>
            <a:off x="311700" y="292850"/>
            <a:ext cx="8520599" cy="800999"/>
          </a:xfrm>
          <a:prstGeom prst="rect">
            <a:avLst/>
          </a:prstGeom>
        </p:spPr>
        <p:txBody>
          <a:bodyPr lIns="91425" tIns="91425" rIns="91425" bIns="91425" anchor="t" anchorCtr="0">
            <a:noAutofit/>
          </a:bodyPr>
          <a:lstStyle/>
          <a:p>
            <a:pPr algn="ctr">
              <a:spcBef>
                <a:spcPts val="0"/>
              </a:spcBef>
              <a:buNone/>
            </a:pPr>
            <a:r>
              <a:rPr lang="en" sz="3000" dirty="0">
                <a:latin typeface="Times New Roman"/>
                <a:ea typeface="Times New Roman"/>
                <a:cs typeface="Times New Roman"/>
                <a:sym typeface="Times New Roman"/>
              </a:rPr>
              <a:t>Prewitt Filter	</a:t>
            </a:r>
            <a:r>
              <a:rPr lang="en" sz="3000" dirty="0" smtClean="0">
                <a:latin typeface="Times New Roman"/>
                <a:ea typeface="Times New Roman"/>
                <a:cs typeface="Times New Roman"/>
                <a:sym typeface="Times New Roman"/>
              </a:rPr>
              <a:t>          </a:t>
            </a:r>
            <a:r>
              <a:rPr lang="en" sz="3000" dirty="0">
                <a:latin typeface="Times New Roman"/>
                <a:ea typeface="Times New Roman"/>
                <a:cs typeface="Times New Roman"/>
                <a:sym typeface="Times New Roman"/>
              </a:rPr>
              <a:t>	</a:t>
            </a:r>
            <a:r>
              <a:rPr lang="en" sz="3000" dirty="0" smtClean="0">
                <a:latin typeface="Times New Roman"/>
                <a:ea typeface="Times New Roman"/>
                <a:cs typeface="Times New Roman"/>
                <a:sym typeface="Times New Roman"/>
              </a:rPr>
              <a:t>Sobel </a:t>
            </a:r>
            <a:r>
              <a:rPr lang="en" sz="3000" dirty="0">
                <a:latin typeface="Times New Roman"/>
                <a:ea typeface="Times New Roman"/>
                <a:cs typeface="Times New Roman"/>
                <a:sym typeface="Times New Roman"/>
              </a:rPr>
              <a:t>Filter</a:t>
            </a:r>
          </a:p>
        </p:txBody>
      </p:sp>
      <p:sp>
        <p:nvSpPr>
          <p:cNvPr id="295" name="Shape 295"/>
          <p:cNvSpPr txBox="1">
            <a:spLocks noGrp="1"/>
          </p:cNvSpPr>
          <p:nvPr>
            <p:ph type="body" idx="1"/>
          </p:nvPr>
        </p:nvSpPr>
        <p:spPr>
          <a:xfrm>
            <a:off x="311700" y="1228675"/>
            <a:ext cx="3999899" cy="3340199"/>
          </a:xfrm>
          <a:prstGeom prst="rect">
            <a:avLst/>
          </a:prstGeom>
        </p:spPr>
        <p:txBody>
          <a:bodyPr lIns="91425" tIns="91425" rIns="91425" bIns="91425" anchor="t" anchorCtr="0">
            <a:noAutofit/>
          </a:bodyPr>
          <a:lstStyle/>
          <a:p>
            <a:pPr>
              <a:spcBef>
                <a:spcPts val="0"/>
              </a:spcBef>
              <a:buNone/>
            </a:pPr>
            <a:endParaRPr/>
          </a:p>
        </p:txBody>
      </p:sp>
      <p:sp>
        <p:nvSpPr>
          <p:cNvPr id="296" name="Shape 296"/>
          <p:cNvSpPr txBox="1">
            <a:spLocks noGrp="1"/>
          </p:cNvSpPr>
          <p:nvPr>
            <p:ph type="body" idx="2"/>
          </p:nvPr>
        </p:nvSpPr>
        <p:spPr>
          <a:xfrm>
            <a:off x="4832400" y="1228675"/>
            <a:ext cx="3999899" cy="3340199"/>
          </a:xfrm>
          <a:prstGeom prst="rect">
            <a:avLst/>
          </a:prstGeom>
        </p:spPr>
        <p:txBody>
          <a:bodyPr lIns="91425" tIns="91425" rIns="91425" bIns="91425" anchor="t" anchorCtr="0">
            <a:noAutofit/>
          </a:bodyPr>
          <a:lstStyle/>
          <a:p>
            <a:pPr>
              <a:spcBef>
                <a:spcPts val="0"/>
              </a:spcBef>
              <a:buNone/>
            </a:pPr>
            <a:endParaRPr/>
          </a:p>
        </p:txBody>
      </p:sp>
      <p:pic>
        <p:nvPicPr>
          <p:cNvPr id="297" name="Shape 297"/>
          <p:cNvPicPr preferRelativeResize="0"/>
          <p:nvPr/>
        </p:nvPicPr>
        <p:blipFill>
          <a:blip r:embed="rId3">
            <a:alphaModFix/>
          </a:blip>
          <a:stretch>
            <a:fillRect/>
          </a:stretch>
        </p:blipFill>
        <p:spPr>
          <a:xfrm>
            <a:off x="311700" y="1018975"/>
            <a:ext cx="4146854" cy="3340200"/>
          </a:xfrm>
          <a:prstGeom prst="rect">
            <a:avLst/>
          </a:prstGeom>
          <a:noFill/>
          <a:ln>
            <a:noFill/>
          </a:ln>
        </p:spPr>
      </p:pic>
      <p:pic>
        <p:nvPicPr>
          <p:cNvPr id="298" name="Shape 298"/>
          <p:cNvPicPr preferRelativeResize="0"/>
          <p:nvPr/>
        </p:nvPicPr>
        <p:blipFill>
          <a:blip r:embed="rId4">
            <a:alphaModFix/>
          </a:blip>
          <a:stretch>
            <a:fillRect/>
          </a:stretch>
        </p:blipFill>
        <p:spPr>
          <a:xfrm>
            <a:off x="4672679" y="1018975"/>
            <a:ext cx="4159620" cy="3340200"/>
          </a:xfrm>
          <a:prstGeom prst="rect">
            <a:avLst/>
          </a:prstGeom>
          <a:noFill/>
          <a:ln>
            <a:noFill/>
          </a:ln>
        </p:spPr>
      </p:pic>
      <p:sp>
        <p:nvSpPr>
          <p:cNvPr id="299" name="Shape 299"/>
          <p:cNvSpPr txBox="1"/>
          <p:nvPr/>
        </p:nvSpPr>
        <p:spPr>
          <a:xfrm>
            <a:off x="310100" y="4576750"/>
            <a:ext cx="8565299" cy="406199"/>
          </a:xfrm>
          <a:prstGeom prst="rect">
            <a:avLst/>
          </a:prstGeom>
          <a:noFill/>
          <a:ln>
            <a:noFill/>
          </a:ln>
        </p:spPr>
        <p:txBody>
          <a:bodyPr lIns="91425" tIns="91425" rIns="91425" bIns="91425" anchor="t" anchorCtr="0">
            <a:noAutofit/>
          </a:bodyPr>
          <a:lstStyle/>
          <a:p>
            <a:pPr>
              <a:spcBef>
                <a:spcPts val="0"/>
              </a:spcBef>
              <a:buNone/>
            </a:pPr>
            <a:r>
              <a:rPr lang="en" dirty="0"/>
              <a:t>PSNR= 58.5468	</a:t>
            </a:r>
            <a:r>
              <a:rPr lang="en" dirty="0" smtClean="0"/>
              <a:t>LMSE</a:t>
            </a:r>
            <a:r>
              <a:rPr lang="en" dirty="0"/>
              <a:t>= </a:t>
            </a:r>
            <a:r>
              <a:rPr lang="en" dirty="0" smtClean="0"/>
              <a:t>2.8322 		PSNR</a:t>
            </a:r>
            <a:r>
              <a:rPr lang="en" dirty="0"/>
              <a:t>= </a:t>
            </a:r>
            <a:r>
              <a:rPr lang="en" dirty="0" smtClean="0"/>
              <a:t>56.4878</a:t>
            </a:r>
            <a:r>
              <a:rPr lang="en" dirty="0"/>
              <a:t>	LMSE= 4.8289</a:t>
            </a:r>
          </a:p>
        </p:txBody>
      </p:sp>
    </p:spTree>
  </p:cSld>
  <p:clrMapOvr>
    <a:masterClrMapping/>
  </p:clrMapOvr>
  <p:transition advClick="0"/>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Shape 64"/>
          <p:cNvPicPr preferRelativeResize="0"/>
          <p:nvPr/>
        </p:nvPicPr>
        <p:blipFill>
          <a:blip r:embed="rId3">
            <a:alphaModFix/>
          </a:blip>
          <a:stretch>
            <a:fillRect/>
          </a:stretch>
        </p:blipFill>
        <p:spPr>
          <a:xfrm>
            <a:off x="3276400" y="5625"/>
            <a:ext cx="2654950" cy="2779250"/>
          </a:xfrm>
          <a:prstGeom prst="rect">
            <a:avLst/>
          </a:prstGeom>
          <a:noFill/>
          <a:ln>
            <a:noFill/>
          </a:ln>
        </p:spPr>
      </p:pic>
      <p:pic>
        <p:nvPicPr>
          <p:cNvPr id="65" name="Shape 65"/>
          <p:cNvPicPr preferRelativeResize="0"/>
          <p:nvPr/>
        </p:nvPicPr>
        <p:blipFill>
          <a:blip r:embed="rId4">
            <a:alphaModFix/>
          </a:blip>
          <a:stretch>
            <a:fillRect/>
          </a:stretch>
        </p:blipFill>
        <p:spPr>
          <a:xfrm>
            <a:off x="4378175" y="2670875"/>
            <a:ext cx="4765824" cy="2472625"/>
          </a:xfrm>
          <a:prstGeom prst="rect">
            <a:avLst/>
          </a:prstGeom>
          <a:noFill/>
          <a:ln>
            <a:noFill/>
          </a:ln>
        </p:spPr>
      </p:pic>
      <p:pic>
        <p:nvPicPr>
          <p:cNvPr id="66" name="Shape 66"/>
          <p:cNvPicPr preferRelativeResize="0"/>
          <p:nvPr/>
        </p:nvPicPr>
        <p:blipFill>
          <a:blip r:embed="rId5">
            <a:alphaModFix/>
          </a:blip>
          <a:stretch>
            <a:fillRect/>
          </a:stretch>
        </p:blipFill>
        <p:spPr>
          <a:xfrm>
            <a:off x="1" y="0"/>
            <a:ext cx="3477775" cy="2779249"/>
          </a:xfrm>
          <a:prstGeom prst="rect">
            <a:avLst/>
          </a:prstGeom>
          <a:noFill/>
          <a:ln>
            <a:noFill/>
          </a:ln>
        </p:spPr>
      </p:pic>
      <p:pic>
        <p:nvPicPr>
          <p:cNvPr id="67" name="Shape 67"/>
          <p:cNvPicPr preferRelativeResize="0"/>
          <p:nvPr/>
        </p:nvPicPr>
        <p:blipFill>
          <a:blip r:embed="rId6">
            <a:alphaModFix/>
          </a:blip>
          <a:stretch>
            <a:fillRect/>
          </a:stretch>
        </p:blipFill>
        <p:spPr>
          <a:xfrm>
            <a:off x="5808705" y="4"/>
            <a:ext cx="3335299" cy="2670874"/>
          </a:xfrm>
          <a:prstGeom prst="rect">
            <a:avLst/>
          </a:prstGeom>
          <a:noFill/>
          <a:ln>
            <a:noFill/>
          </a:ln>
        </p:spPr>
      </p:pic>
      <p:pic>
        <p:nvPicPr>
          <p:cNvPr id="68" name="Shape 68"/>
          <p:cNvPicPr preferRelativeResize="0"/>
          <p:nvPr/>
        </p:nvPicPr>
        <p:blipFill>
          <a:blip r:embed="rId7">
            <a:alphaModFix/>
          </a:blip>
          <a:stretch>
            <a:fillRect/>
          </a:stretch>
        </p:blipFill>
        <p:spPr>
          <a:xfrm>
            <a:off x="0" y="2779250"/>
            <a:ext cx="4378175" cy="2364250"/>
          </a:xfrm>
          <a:prstGeom prst="rect">
            <a:avLst/>
          </a:prstGeom>
          <a:noFill/>
          <a:ln>
            <a:noFill/>
          </a:ln>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fade">
                                      <p:cBhvr>
                                        <p:cTn id="11" dur="500"/>
                                        <p:tgtEl>
                                          <p:spTgt spid="6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fade">
                                      <p:cBhvr>
                                        <p:cTn id="15" dur="500"/>
                                        <p:tgtEl>
                                          <p:spTgt spid="6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500"/>
                                        <p:tgtEl>
                                          <p:spTgt spid="6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1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292850"/>
            <a:ext cx="8520599" cy="1388999"/>
          </a:xfrm>
          <a:prstGeom prst="rect">
            <a:avLst/>
          </a:prstGeom>
        </p:spPr>
        <p:txBody>
          <a:bodyPr lIns="91425" tIns="91425" rIns="91425" bIns="91425" anchor="t" anchorCtr="0">
            <a:noAutofit/>
          </a:bodyPr>
          <a:lstStyle/>
          <a:p>
            <a:pPr algn="just" rtl="0">
              <a:lnSpc>
                <a:spcPct val="115000"/>
              </a:lnSpc>
              <a:spcBef>
                <a:spcPts val="0"/>
              </a:spcBef>
              <a:buNone/>
            </a:pPr>
            <a:r>
              <a:rPr lang="en" sz="1400" u="sng">
                <a:solidFill>
                  <a:srgbClr val="000000"/>
                </a:solidFill>
                <a:latin typeface="Arial"/>
                <a:ea typeface="Arial"/>
                <a:cs typeface="Arial"/>
                <a:sym typeface="Arial"/>
              </a:rPr>
              <a:t>Image Quality Measures:</a:t>
            </a:r>
          </a:p>
          <a:p>
            <a:pPr algn="just" rtl="0">
              <a:lnSpc>
                <a:spcPct val="115000"/>
              </a:lnSpc>
              <a:spcBef>
                <a:spcPts val="0"/>
              </a:spcBef>
              <a:buNone/>
            </a:pPr>
            <a:r>
              <a:rPr lang="en" sz="1400" b="0">
                <a:solidFill>
                  <a:srgbClr val="000000"/>
                </a:solidFill>
                <a:latin typeface="Arial"/>
                <a:ea typeface="Arial"/>
                <a:cs typeface="Arial"/>
                <a:sym typeface="Arial"/>
              </a:rPr>
              <a:t>Image quality is a characteristic of an image that measures the perceived image degradation (compared to an ideal or perfect image). Imaging systems may introduce some amounts of distortion or artifacts in the signal, so the quality assessment is an important problem. Following image quality parameters are calculated for the test images: </a:t>
            </a:r>
          </a:p>
          <a:p>
            <a:pPr algn="just" rtl="0">
              <a:lnSpc>
                <a:spcPct val="115000"/>
              </a:lnSpc>
              <a:spcBef>
                <a:spcPts val="0"/>
              </a:spcBef>
              <a:buNone/>
            </a:pPr>
            <a:endParaRPr sz="1400" b="0">
              <a:solidFill>
                <a:srgbClr val="000000"/>
              </a:solidFill>
              <a:latin typeface="Arial"/>
              <a:ea typeface="Arial"/>
              <a:cs typeface="Arial"/>
              <a:sym typeface="Arial"/>
            </a:endParaRPr>
          </a:p>
          <a:p>
            <a:pPr marL="457200" lvl="0" indent="-317500" algn="just" rtl="0">
              <a:lnSpc>
                <a:spcPct val="115000"/>
              </a:lnSpc>
              <a:spcBef>
                <a:spcPts val="0"/>
              </a:spcBef>
              <a:buClr>
                <a:srgbClr val="000000"/>
              </a:buClr>
              <a:buSzPct val="100000"/>
              <a:buFont typeface="Arial"/>
              <a:buChar char="●"/>
            </a:pPr>
            <a:r>
              <a:rPr lang="en" sz="1400" u="sng">
                <a:solidFill>
                  <a:srgbClr val="000000"/>
                </a:solidFill>
                <a:latin typeface="Arial"/>
                <a:ea typeface="Arial"/>
                <a:cs typeface="Arial"/>
                <a:sym typeface="Arial"/>
              </a:rPr>
              <a:t>Mean Squared Error (MSE)</a:t>
            </a:r>
            <a:r>
              <a:rPr lang="en" sz="1400">
                <a:solidFill>
                  <a:srgbClr val="000000"/>
                </a:solidFill>
                <a:latin typeface="Arial"/>
                <a:ea typeface="Arial"/>
                <a:cs typeface="Arial"/>
                <a:sym typeface="Arial"/>
              </a:rPr>
              <a:t>:</a:t>
            </a:r>
            <a:r>
              <a:rPr lang="en" sz="1400" b="0">
                <a:solidFill>
                  <a:srgbClr val="000000"/>
                </a:solidFill>
                <a:latin typeface="Arial"/>
                <a:ea typeface="Arial"/>
                <a:cs typeface="Arial"/>
                <a:sym typeface="Arial"/>
              </a:rPr>
              <a:t> The mean squared error (MSE) of an estimator measures the average of the squares of the "errors", that is, the difference between the estimator and what is estimated. Lower the value of MSE, better is the image quality. MSE is defined as follows: </a:t>
            </a:r>
          </a:p>
          <a:p>
            <a:pPr algn="just" rtl="0">
              <a:lnSpc>
                <a:spcPct val="115000"/>
              </a:lnSpc>
              <a:spcBef>
                <a:spcPts val="0"/>
              </a:spcBef>
              <a:buNone/>
            </a:pPr>
            <a:endParaRPr sz="1400" b="0">
              <a:solidFill>
                <a:srgbClr val="000000"/>
              </a:solidFill>
              <a:latin typeface="Arial"/>
              <a:ea typeface="Arial"/>
              <a:cs typeface="Arial"/>
              <a:sym typeface="Arial"/>
            </a:endParaRPr>
          </a:p>
          <a:p>
            <a:pPr algn="just" rtl="0">
              <a:lnSpc>
                <a:spcPct val="115000"/>
              </a:lnSpc>
              <a:spcBef>
                <a:spcPts val="0"/>
              </a:spcBef>
              <a:buNone/>
            </a:pPr>
            <a:endParaRPr sz="1400" b="0">
              <a:solidFill>
                <a:srgbClr val="000000"/>
              </a:solidFill>
              <a:latin typeface="Arial"/>
              <a:ea typeface="Arial"/>
              <a:cs typeface="Arial"/>
              <a:sym typeface="Arial"/>
            </a:endParaRPr>
          </a:p>
          <a:p>
            <a:pPr lvl="0" algn="just" rtl="0">
              <a:lnSpc>
                <a:spcPct val="115000"/>
              </a:lnSpc>
              <a:spcBef>
                <a:spcPts val="0"/>
              </a:spcBef>
              <a:buNone/>
            </a:pPr>
            <a:endParaRPr sz="1400" u="sng">
              <a:solidFill>
                <a:srgbClr val="000000"/>
              </a:solidFill>
              <a:latin typeface="Arial"/>
              <a:ea typeface="Arial"/>
              <a:cs typeface="Arial"/>
              <a:sym typeface="Arial"/>
            </a:endParaRPr>
          </a:p>
          <a:p>
            <a:pPr marL="457200" lvl="0" indent="-317500" algn="just" rtl="0">
              <a:lnSpc>
                <a:spcPct val="115000"/>
              </a:lnSpc>
              <a:spcBef>
                <a:spcPts val="0"/>
              </a:spcBef>
              <a:buClr>
                <a:srgbClr val="000000"/>
              </a:buClr>
              <a:buSzPct val="100000"/>
              <a:buFont typeface="Arial"/>
              <a:buChar char="●"/>
            </a:pPr>
            <a:r>
              <a:rPr lang="en" sz="1400" u="sng">
                <a:solidFill>
                  <a:srgbClr val="000000"/>
                </a:solidFill>
                <a:latin typeface="Arial"/>
                <a:ea typeface="Arial"/>
                <a:cs typeface="Arial"/>
                <a:sym typeface="Arial"/>
              </a:rPr>
              <a:t>Peak Signal to Noise Ratio (PSNR)</a:t>
            </a:r>
            <a:r>
              <a:rPr lang="en" sz="1400">
                <a:solidFill>
                  <a:srgbClr val="000000"/>
                </a:solidFill>
                <a:latin typeface="Arial"/>
                <a:ea typeface="Arial"/>
                <a:cs typeface="Arial"/>
                <a:sym typeface="Arial"/>
              </a:rPr>
              <a:t>: </a:t>
            </a:r>
            <a:r>
              <a:rPr lang="en" sz="1400" b="0">
                <a:solidFill>
                  <a:srgbClr val="000000"/>
                </a:solidFill>
                <a:latin typeface="Arial"/>
                <a:ea typeface="Arial"/>
                <a:cs typeface="Arial"/>
                <a:sym typeface="Arial"/>
              </a:rPr>
              <a:t>Peak signal-to-noise ratio (PSNR) is the ratio between the maximum possible power of a signal and the power of corrupting noise that affects the fidelity of its representation. A larger value of PSNR defines better image quality. PSNR is defined as follows: </a:t>
            </a:r>
          </a:p>
          <a:p>
            <a:pPr algn="just" rtl="0">
              <a:lnSpc>
                <a:spcPct val="115000"/>
              </a:lnSpc>
              <a:spcBef>
                <a:spcPts val="0"/>
              </a:spcBef>
              <a:buNone/>
            </a:pPr>
            <a:endParaRPr sz="1400" b="0">
              <a:solidFill>
                <a:srgbClr val="000000"/>
              </a:solidFill>
              <a:latin typeface="Arial"/>
              <a:ea typeface="Arial"/>
              <a:cs typeface="Arial"/>
              <a:sym typeface="Arial"/>
            </a:endParaRPr>
          </a:p>
          <a:p>
            <a:pPr>
              <a:spcBef>
                <a:spcPts val="0"/>
              </a:spcBef>
              <a:buNone/>
            </a:pPr>
            <a:endParaRPr/>
          </a:p>
        </p:txBody>
      </p:sp>
      <p:pic>
        <p:nvPicPr>
          <p:cNvPr id="305" name="Shape 305"/>
          <p:cNvPicPr preferRelativeResize="0"/>
          <p:nvPr/>
        </p:nvPicPr>
        <p:blipFill>
          <a:blip r:embed="rId3">
            <a:alphaModFix/>
          </a:blip>
          <a:stretch>
            <a:fillRect/>
          </a:stretch>
        </p:blipFill>
        <p:spPr>
          <a:xfrm>
            <a:off x="2415050" y="2577375"/>
            <a:ext cx="3886200" cy="754074"/>
          </a:xfrm>
          <a:prstGeom prst="rect">
            <a:avLst/>
          </a:prstGeom>
          <a:noFill/>
          <a:ln>
            <a:noFill/>
          </a:ln>
        </p:spPr>
      </p:pic>
      <p:pic>
        <p:nvPicPr>
          <p:cNvPr id="306" name="Shape 306"/>
          <p:cNvPicPr preferRelativeResize="0"/>
          <p:nvPr/>
        </p:nvPicPr>
        <p:blipFill>
          <a:blip r:embed="rId4">
            <a:alphaModFix/>
          </a:blip>
          <a:stretch>
            <a:fillRect/>
          </a:stretch>
        </p:blipFill>
        <p:spPr>
          <a:xfrm>
            <a:off x="2937525" y="4227075"/>
            <a:ext cx="3286449" cy="438150"/>
          </a:xfrm>
          <a:prstGeom prst="rect">
            <a:avLst/>
          </a:prstGeom>
          <a:noFill/>
          <a:ln>
            <a:noFill/>
          </a:ln>
        </p:spPr>
      </p:pic>
    </p:spTree>
  </p:cSld>
  <p:clrMapOvr>
    <a:masterClrMapping/>
  </p:clrMapOvr>
  <p:transition advClick="0"/>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311" name="Shape 311"/>
          <p:cNvPicPr preferRelativeResize="0"/>
          <p:nvPr/>
        </p:nvPicPr>
        <p:blipFill>
          <a:blip r:embed="rId3">
            <a:alphaModFix/>
          </a:blip>
          <a:stretch>
            <a:fillRect/>
          </a:stretch>
        </p:blipFill>
        <p:spPr>
          <a:xfrm>
            <a:off x="1303700" y="1380375"/>
            <a:ext cx="2333625" cy="1009650"/>
          </a:xfrm>
          <a:prstGeom prst="rect">
            <a:avLst/>
          </a:prstGeom>
          <a:noFill/>
          <a:ln>
            <a:noFill/>
          </a:ln>
        </p:spPr>
      </p:pic>
      <p:sp>
        <p:nvSpPr>
          <p:cNvPr id="312" name="Shape 312"/>
          <p:cNvSpPr txBox="1"/>
          <p:nvPr/>
        </p:nvSpPr>
        <p:spPr>
          <a:xfrm>
            <a:off x="382675" y="315150"/>
            <a:ext cx="4175699" cy="4535699"/>
          </a:xfrm>
          <a:prstGeom prst="rect">
            <a:avLst/>
          </a:prstGeom>
          <a:noFill/>
          <a:ln>
            <a:noFill/>
          </a:ln>
        </p:spPr>
        <p:txBody>
          <a:bodyPr lIns="91425" tIns="91425" rIns="91425" bIns="91425" anchor="t" anchorCtr="0">
            <a:noAutofit/>
          </a:bodyPr>
          <a:lstStyle/>
          <a:p>
            <a:pPr marL="457200" lvl="0" indent="-317500" algn="just" rtl="0">
              <a:lnSpc>
                <a:spcPct val="115000"/>
              </a:lnSpc>
              <a:spcBef>
                <a:spcPts val="0"/>
              </a:spcBef>
              <a:buClr>
                <a:srgbClr val="000000"/>
              </a:buClr>
              <a:buFont typeface="Arial"/>
              <a:buChar char="●"/>
            </a:pPr>
            <a:r>
              <a:rPr lang="en" b="1" u="sng"/>
              <a:t>Normalized Absolute Error (NAE)</a:t>
            </a:r>
            <a:r>
              <a:rPr lang="en" b="1"/>
              <a:t>:</a:t>
            </a:r>
            <a:r>
              <a:rPr lang="en"/>
              <a:t> A smaller value of Normalized Absolute Error (NAE) defines a better image quality. NAE is defined as follows:</a:t>
            </a:r>
          </a:p>
          <a:p>
            <a:pPr algn="just" rtl="0">
              <a:lnSpc>
                <a:spcPct val="115000"/>
              </a:lnSpc>
              <a:spcBef>
                <a:spcPts val="0"/>
              </a:spcBef>
              <a:buNone/>
            </a:pPr>
            <a:endParaRPr/>
          </a:p>
          <a:p>
            <a:pPr algn="just" rtl="0">
              <a:lnSpc>
                <a:spcPct val="115000"/>
              </a:lnSpc>
              <a:spcBef>
                <a:spcPts val="0"/>
              </a:spcBef>
              <a:buNone/>
            </a:pPr>
            <a:endParaRPr/>
          </a:p>
          <a:p>
            <a:pPr lvl="0" algn="just" rtl="0">
              <a:lnSpc>
                <a:spcPct val="115000"/>
              </a:lnSpc>
              <a:spcBef>
                <a:spcPts val="0"/>
              </a:spcBef>
              <a:buNone/>
            </a:pPr>
            <a:endParaRPr b="1" u="sng"/>
          </a:p>
          <a:p>
            <a:pPr lvl="0" algn="just" rtl="0">
              <a:lnSpc>
                <a:spcPct val="115000"/>
              </a:lnSpc>
              <a:spcBef>
                <a:spcPts val="0"/>
              </a:spcBef>
              <a:buNone/>
            </a:pPr>
            <a:endParaRPr b="1" u="sng"/>
          </a:p>
          <a:p>
            <a:pPr lvl="0" algn="just" rtl="0">
              <a:lnSpc>
                <a:spcPct val="115000"/>
              </a:lnSpc>
              <a:spcBef>
                <a:spcPts val="0"/>
              </a:spcBef>
              <a:buNone/>
            </a:pPr>
            <a:endParaRPr b="1" u="sng"/>
          </a:p>
          <a:p>
            <a:pPr marL="457200" lvl="0" indent="-317500" algn="just" rtl="0">
              <a:lnSpc>
                <a:spcPct val="115000"/>
              </a:lnSpc>
              <a:spcBef>
                <a:spcPts val="0"/>
              </a:spcBef>
              <a:buClr>
                <a:srgbClr val="000000"/>
              </a:buClr>
              <a:buFont typeface="Arial"/>
              <a:buChar char="●"/>
            </a:pPr>
            <a:r>
              <a:rPr lang="en" b="1" u="sng"/>
              <a:t>Laplacian Mean Square Error (LMSE)</a:t>
            </a:r>
            <a:r>
              <a:rPr lang="en" b="1"/>
              <a:t>: </a:t>
            </a:r>
            <a:r>
              <a:rPr lang="en"/>
              <a:t>Laplacian Mean Square Error (LMSE) is based on the importance of edges measurement. Lower the value of LMSE, better is the image quality. LMSE is defined as follows:</a:t>
            </a:r>
          </a:p>
          <a:p>
            <a:pPr rtl="0">
              <a:spcBef>
                <a:spcPts val="0"/>
              </a:spcBef>
              <a:buNone/>
            </a:pPr>
            <a:endParaRPr sz="4200" b="1">
              <a:solidFill>
                <a:schemeClr val="accent1"/>
              </a:solidFill>
              <a:latin typeface="Amatic SC"/>
              <a:ea typeface="Amatic SC"/>
              <a:cs typeface="Amatic SC"/>
              <a:sym typeface="Amatic SC"/>
            </a:endParaRPr>
          </a:p>
        </p:txBody>
      </p:sp>
      <p:sp>
        <p:nvSpPr>
          <p:cNvPr id="313" name="Shape 313"/>
          <p:cNvSpPr txBox="1"/>
          <p:nvPr/>
        </p:nvSpPr>
        <p:spPr>
          <a:xfrm>
            <a:off x="4636950" y="315150"/>
            <a:ext cx="4175699" cy="4535699"/>
          </a:xfrm>
          <a:prstGeom prst="rect">
            <a:avLst/>
          </a:prstGeom>
          <a:noFill/>
          <a:ln>
            <a:noFill/>
          </a:ln>
        </p:spPr>
        <p:txBody>
          <a:bodyPr lIns="91425" tIns="91425" rIns="91425" bIns="91425" anchor="t" anchorCtr="0">
            <a:noAutofit/>
          </a:bodyPr>
          <a:lstStyle/>
          <a:p>
            <a:pPr marL="457200" lvl="0" indent="-317500" algn="just" rtl="0">
              <a:lnSpc>
                <a:spcPct val="115000"/>
              </a:lnSpc>
              <a:spcBef>
                <a:spcPts val="0"/>
              </a:spcBef>
              <a:buClr>
                <a:srgbClr val="000000"/>
              </a:buClr>
              <a:buFont typeface="Arial"/>
              <a:buChar char="●"/>
            </a:pPr>
            <a:r>
              <a:rPr lang="en" b="1" u="sng"/>
              <a:t>Normalized Cross-Correlation (NK):</a:t>
            </a:r>
            <a:r>
              <a:rPr lang="en"/>
              <a:t> For image-processing applications in which the brightness of the image and template can vary due to lighting and exposure conditions, the images can be first normalized. The cross-correlation of a template, t(x,y) with a sub-image f(x,y) is</a:t>
            </a:r>
          </a:p>
          <a:p>
            <a:pPr lvl="0" algn="just" rtl="0">
              <a:lnSpc>
                <a:spcPct val="115000"/>
              </a:lnSpc>
              <a:spcBef>
                <a:spcPts val="0"/>
              </a:spcBef>
              <a:buNone/>
            </a:pPr>
            <a:endParaRPr/>
          </a:p>
          <a:p>
            <a:pPr algn="just" rtl="0">
              <a:lnSpc>
                <a:spcPct val="115000"/>
              </a:lnSpc>
              <a:spcBef>
                <a:spcPts val="0"/>
              </a:spcBef>
              <a:buNone/>
            </a:pPr>
            <a:endParaRPr/>
          </a:p>
          <a:p>
            <a:pPr algn="just" rtl="0">
              <a:lnSpc>
                <a:spcPct val="115000"/>
              </a:lnSpc>
              <a:spcBef>
                <a:spcPts val="0"/>
              </a:spcBef>
              <a:buNone/>
            </a:pPr>
            <a:endParaRPr/>
          </a:p>
          <a:p>
            <a:pPr marL="457200" indent="0" algn="just" rtl="0">
              <a:lnSpc>
                <a:spcPct val="115000"/>
              </a:lnSpc>
              <a:spcBef>
                <a:spcPts val="0"/>
              </a:spcBef>
              <a:buNone/>
            </a:pPr>
            <a:endParaRPr/>
          </a:p>
          <a:p>
            <a:pPr marL="457200" indent="0" algn="just" rtl="0">
              <a:lnSpc>
                <a:spcPct val="115000"/>
              </a:lnSpc>
              <a:spcBef>
                <a:spcPts val="0"/>
              </a:spcBef>
              <a:buNone/>
            </a:pPr>
            <a:endParaRPr/>
          </a:p>
          <a:p>
            <a:pPr marL="457200" indent="0" algn="just" rtl="0">
              <a:lnSpc>
                <a:spcPct val="115000"/>
              </a:lnSpc>
              <a:spcBef>
                <a:spcPts val="0"/>
              </a:spcBef>
              <a:buNone/>
            </a:pPr>
            <a:r>
              <a:rPr lang="en"/>
              <a:t>where n is the number of pixels in t(x,y) and f(x,y), f is the average of f and σ</a:t>
            </a:r>
            <a:r>
              <a:rPr lang="en" baseline="-25000"/>
              <a:t>f</a:t>
            </a:r>
            <a:r>
              <a:rPr lang="en"/>
              <a:t> is standard deviation of f. </a:t>
            </a:r>
          </a:p>
          <a:p>
            <a:pPr algn="just" rtl="0">
              <a:lnSpc>
                <a:spcPct val="115000"/>
              </a:lnSpc>
              <a:spcBef>
                <a:spcPts val="0"/>
              </a:spcBef>
              <a:buNone/>
            </a:pPr>
            <a:endParaRPr/>
          </a:p>
          <a:p>
            <a:pPr rtl="0">
              <a:spcBef>
                <a:spcPts val="0"/>
              </a:spcBef>
              <a:buNone/>
            </a:pPr>
            <a:endParaRPr sz="4200" b="1">
              <a:solidFill>
                <a:schemeClr val="accent1"/>
              </a:solidFill>
              <a:latin typeface="Amatic SC"/>
              <a:ea typeface="Amatic SC"/>
              <a:cs typeface="Amatic SC"/>
              <a:sym typeface="Amatic SC"/>
            </a:endParaRPr>
          </a:p>
          <a:p>
            <a:pPr algn="ctr" rtl="0">
              <a:lnSpc>
                <a:spcPct val="115000"/>
              </a:lnSpc>
              <a:spcBef>
                <a:spcPts val="0"/>
              </a:spcBef>
              <a:buNone/>
            </a:pPr>
            <a:endParaRPr b="1" u="sng"/>
          </a:p>
          <a:p>
            <a:pPr rtl="0">
              <a:spcBef>
                <a:spcPts val="0"/>
              </a:spcBef>
              <a:buNone/>
            </a:pPr>
            <a:endParaRPr sz="4200" b="1">
              <a:solidFill>
                <a:schemeClr val="accent1"/>
              </a:solidFill>
              <a:latin typeface="Amatic SC"/>
              <a:ea typeface="Amatic SC"/>
              <a:cs typeface="Amatic SC"/>
              <a:sym typeface="Amatic SC"/>
            </a:endParaRPr>
          </a:p>
          <a:p>
            <a:pPr>
              <a:spcBef>
                <a:spcPts val="0"/>
              </a:spcBef>
              <a:buNone/>
            </a:pPr>
            <a:endParaRPr/>
          </a:p>
        </p:txBody>
      </p:sp>
      <p:pic>
        <p:nvPicPr>
          <p:cNvPr id="314" name="Shape 314"/>
          <p:cNvPicPr preferRelativeResize="0"/>
          <p:nvPr/>
        </p:nvPicPr>
        <p:blipFill>
          <a:blip r:embed="rId4">
            <a:alphaModFix/>
          </a:blip>
          <a:stretch>
            <a:fillRect/>
          </a:stretch>
        </p:blipFill>
        <p:spPr>
          <a:xfrm>
            <a:off x="865550" y="4041212"/>
            <a:ext cx="3209925" cy="1019175"/>
          </a:xfrm>
          <a:prstGeom prst="rect">
            <a:avLst/>
          </a:prstGeom>
          <a:noFill/>
          <a:ln>
            <a:noFill/>
          </a:ln>
        </p:spPr>
      </p:pic>
      <p:pic>
        <p:nvPicPr>
          <p:cNvPr id="315" name="Shape 315"/>
          <p:cNvPicPr preferRelativeResize="0"/>
          <p:nvPr/>
        </p:nvPicPr>
        <p:blipFill>
          <a:blip r:embed="rId5">
            <a:alphaModFix/>
          </a:blip>
          <a:stretch>
            <a:fillRect/>
          </a:stretch>
        </p:blipFill>
        <p:spPr>
          <a:xfrm>
            <a:off x="5661437" y="2464350"/>
            <a:ext cx="1952625" cy="609600"/>
          </a:xfrm>
          <a:prstGeom prst="rect">
            <a:avLst/>
          </a:prstGeom>
          <a:noFill/>
          <a:ln>
            <a:noFill/>
          </a:ln>
        </p:spPr>
      </p:pic>
    </p:spTree>
  </p:cSld>
  <p:clrMapOvr>
    <a:masterClrMapping/>
  </p:clrMapOvr>
  <p:transition advClick="0"/>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Shape 320"/>
          <p:cNvSpPr txBox="1">
            <a:spLocks noGrp="1"/>
          </p:cNvSpPr>
          <p:nvPr>
            <p:ph type="body" idx="1"/>
          </p:nvPr>
        </p:nvSpPr>
        <p:spPr>
          <a:xfrm>
            <a:off x="151325" y="652500"/>
            <a:ext cx="4093799" cy="3340199"/>
          </a:xfrm>
          <a:prstGeom prst="rect">
            <a:avLst/>
          </a:prstGeom>
        </p:spPr>
        <p:txBody>
          <a:bodyPr lIns="91425" tIns="91425" rIns="91425" bIns="91425" anchor="t" anchorCtr="0">
            <a:noAutofit/>
          </a:bodyPr>
          <a:lstStyle/>
          <a:p>
            <a:pPr rtl="0">
              <a:spcBef>
                <a:spcPts val="0"/>
              </a:spcBef>
              <a:spcAft>
                <a:spcPts val="0"/>
              </a:spcAft>
              <a:buNone/>
            </a:pPr>
            <a:r>
              <a:rPr lang="en" sz="1200" dirty="0">
                <a:solidFill>
                  <a:srgbClr val="000000"/>
                </a:solidFill>
                <a:latin typeface="Courier New"/>
                <a:ea typeface="Courier New"/>
                <a:cs typeface="Courier New"/>
                <a:sym typeface="Courier New"/>
              </a:rPr>
              <a:t>function [MSE1,PSNR1,NAE,LMSE,NK]=</a:t>
            </a:r>
          </a:p>
          <a:p>
            <a:pPr rtl="0">
              <a:spcBef>
                <a:spcPts val="0"/>
              </a:spcBef>
              <a:spcAft>
                <a:spcPts val="0"/>
              </a:spcAft>
              <a:buNone/>
            </a:pPr>
            <a:r>
              <a:rPr lang="en" sz="1200" b="1" dirty="0">
                <a:solidFill>
                  <a:srgbClr val="000000"/>
                </a:solidFill>
                <a:latin typeface="Courier New"/>
                <a:ea typeface="Courier New"/>
                <a:cs typeface="Courier New"/>
                <a:sym typeface="Courier New"/>
              </a:rPr>
              <a:t>quality_measures</a:t>
            </a:r>
            <a:r>
              <a:rPr lang="en" sz="1200" dirty="0">
                <a:solidFill>
                  <a:srgbClr val="000000"/>
                </a:solidFill>
                <a:latin typeface="Courier New"/>
                <a:ea typeface="Courier New"/>
                <a:cs typeface="Courier New"/>
                <a:sym typeface="Courier New"/>
              </a:rPr>
              <a:t>(original,filtered)</a:t>
            </a:r>
          </a:p>
          <a:p>
            <a:pPr rtl="0">
              <a:spcBef>
                <a:spcPts val="0"/>
              </a:spcBef>
              <a:spcAft>
                <a:spcPts val="0"/>
              </a:spcAft>
              <a:buNone/>
            </a:pPr>
            <a:endParaRPr sz="1200">
              <a:solidFill>
                <a:srgbClr val="000000"/>
              </a:solidFill>
              <a:latin typeface="Courier New"/>
              <a:ea typeface="Courier New"/>
              <a:cs typeface="Courier New"/>
              <a:sym typeface="Courier New"/>
            </a:endParaRPr>
          </a:p>
          <a:p>
            <a:pPr rtl="0">
              <a:spcBef>
                <a:spcPts val="0"/>
              </a:spcBef>
              <a:spcAft>
                <a:spcPts val="0"/>
              </a:spcAft>
              <a:buNone/>
            </a:pPr>
            <a:r>
              <a:rPr lang="en" sz="1200" dirty="0">
                <a:solidFill>
                  <a:srgbClr val="000000"/>
                </a:solidFill>
                <a:latin typeface="Courier New"/>
                <a:ea typeface="Courier New"/>
                <a:cs typeface="Courier New"/>
                <a:sym typeface="Courier New"/>
              </a:rPr>
              <a:t>original=double(original);</a:t>
            </a:r>
          </a:p>
          <a:p>
            <a:pPr rtl="0">
              <a:spcBef>
                <a:spcPts val="0"/>
              </a:spcBef>
              <a:spcAft>
                <a:spcPts val="0"/>
              </a:spcAft>
              <a:buNone/>
            </a:pPr>
            <a:r>
              <a:rPr lang="en" sz="1200" dirty="0">
                <a:solidFill>
                  <a:srgbClr val="000000"/>
                </a:solidFill>
                <a:latin typeface="Courier New"/>
                <a:ea typeface="Courier New"/>
                <a:cs typeface="Courier New"/>
                <a:sym typeface="Courier New"/>
              </a:rPr>
              <a:t>filtered=double(filtered);</a:t>
            </a:r>
          </a:p>
          <a:p>
            <a:pPr rtl="0">
              <a:spcBef>
                <a:spcPts val="0"/>
              </a:spcBef>
              <a:spcAft>
                <a:spcPts val="0"/>
              </a:spcAft>
              <a:buNone/>
            </a:pPr>
            <a:r>
              <a:rPr lang="en" sz="1200" dirty="0">
                <a:solidFill>
                  <a:srgbClr val="000000"/>
                </a:solidFill>
                <a:latin typeface="Courier New"/>
                <a:ea typeface="Courier New"/>
                <a:cs typeface="Courier New"/>
                <a:sym typeface="Courier New"/>
              </a:rPr>
              <a:t>R=double(original)-double(filtered);</a:t>
            </a:r>
          </a:p>
          <a:p>
            <a:pPr rtl="0">
              <a:spcBef>
                <a:spcPts val="0"/>
              </a:spcBef>
              <a:spcAft>
                <a:spcPts val="0"/>
              </a:spcAft>
              <a:buNone/>
            </a:pPr>
            <a:r>
              <a:rPr lang="en" sz="1200" dirty="0">
                <a:solidFill>
                  <a:srgbClr val="000000"/>
                </a:solidFill>
                <a:latin typeface="Courier New"/>
                <a:ea typeface="Courier New"/>
                <a:cs typeface="Courier New"/>
                <a:sym typeface="Courier New"/>
              </a:rPr>
              <a:t>NAE=double(sum(sum(abs(R)))/sum(sum(abs(double(original))))); </a:t>
            </a:r>
          </a:p>
          <a:p>
            <a:pPr rtl="0">
              <a:spcBef>
                <a:spcPts val="0"/>
              </a:spcBef>
              <a:spcAft>
                <a:spcPts val="0"/>
              </a:spcAft>
              <a:buNone/>
            </a:pPr>
            <a:endParaRPr sz="1200">
              <a:solidFill>
                <a:srgbClr val="000000"/>
              </a:solidFill>
              <a:latin typeface="Courier New"/>
              <a:ea typeface="Courier New"/>
              <a:cs typeface="Courier New"/>
              <a:sym typeface="Courier New"/>
            </a:endParaRPr>
          </a:p>
          <a:p>
            <a:pPr rtl="0">
              <a:spcBef>
                <a:spcPts val="0"/>
              </a:spcBef>
              <a:spcAft>
                <a:spcPts val="0"/>
              </a:spcAft>
              <a:buNone/>
            </a:pPr>
            <a:r>
              <a:rPr lang="en" sz="1200" dirty="0">
                <a:solidFill>
                  <a:srgbClr val="000000"/>
                </a:solidFill>
                <a:latin typeface="Courier New"/>
                <a:ea typeface="Courier New"/>
                <a:cs typeface="Courier New"/>
                <a:sym typeface="Courier New"/>
              </a:rPr>
              <a:t>OP=4*del2(original);</a:t>
            </a:r>
          </a:p>
          <a:p>
            <a:pPr rtl="0">
              <a:spcBef>
                <a:spcPts val="0"/>
              </a:spcBef>
              <a:spcAft>
                <a:spcPts val="0"/>
              </a:spcAft>
              <a:buNone/>
            </a:pPr>
            <a:r>
              <a:rPr lang="en" sz="1200" dirty="0">
                <a:solidFill>
                  <a:srgbClr val="000000"/>
                </a:solidFill>
                <a:latin typeface="Courier New"/>
                <a:ea typeface="Courier New"/>
                <a:cs typeface="Courier New"/>
                <a:sym typeface="Courier New"/>
              </a:rPr>
              <a:t>LMSE=double(sum(sum((OP-4*del2(filtered)).^2))/sum(sum(OP.^2)));</a:t>
            </a:r>
          </a:p>
          <a:p>
            <a:pPr rtl="0">
              <a:spcBef>
                <a:spcPts val="0"/>
              </a:spcBef>
              <a:spcAft>
                <a:spcPts val="0"/>
              </a:spcAft>
              <a:buNone/>
            </a:pPr>
            <a:endParaRPr sz="1200">
              <a:solidFill>
                <a:srgbClr val="000000"/>
              </a:solidFill>
              <a:latin typeface="Courier New"/>
              <a:ea typeface="Courier New"/>
              <a:cs typeface="Courier New"/>
              <a:sym typeface="Courier New"/>
            </a:endParaRPr>
          </a:p>
          <a:p>
            <a:pPr rtl="0">
              <a:spcBef>
                <a:spcPts val="0"/>
              </a:spcBef>
              <a:spcAft>
                <a:spcPts val="0"/>
              </a:spcAft>
              <a:buNone/>
            </a:pPr>
            <a:r>
              <a:rPr lang="en" sz="1200" dirty="0">
                <a:solidFill>
                  <a:srgbClr val="000000"/>
                </a:solidFill>
                <a:latin typeface="Courier New"/>
                <a:ea typeface="Courier New"/>
                <a:cs typeface="Courier New"/>
                <a:sym typeface="Courier New"/>
              </a:rPr>
              <a:t>Pk=sum(sum(original.^2));</a:t>
            </a:r>
          </a:p>
          <a:p>
            <a:pPr rtl="0">
              <a:spcBef>
                <a:spcPts val="0"/>
              </a:spcBef>
              <a:spcAft>
                <a:spcPts val="0"/>
              </a:spcAft>
              <a:buNone/>
            </a:pPr>
            <a:r>
              <a:rPr lang="en" sz="1200" dirty="0">
                <a:solidFill>
                  <a:srgbClr val="000000"/>
                </a:solidFill>
                <a:latin typeface="Courier New"/>
                <a:ea typeface="Courier New"/>
                <a:cs typeface="Courier New"/>
                <a:sym typeface="Courier New"/>
              </a:rPr>
              <a:t>NK=double(sum(sum(original.*filtered))/Pk); </a:t>
            </a:r>
          </a:p>
          <a:p>
            <a:pPr rtl="0">
              <a:spcBef>
                <a:spcPts val="0"/>
              </a:spcBef>
              <a:spcAft>
                <a:spcPts val="0"/>
              </a:spcAft>
              <a:buNone/>
            </a:pPr>
            <a:r>
              <a:rPr lang="en" sz="1200" dirty="0">
                <a:solidFill>
                  <a:srgbClr val="000000"/>
                </a:solidFill>
                <a:latin typeface="Courier New"/>
                <a:ea typeface="Courier New"/>
                <a:cs typeface="Courier New"/>
                <a:sym typeface="Courier New"/>
              </a:rPr>
              <a:t>size_x,size_y]=size(original);</a:t>
            </a:r>
          </a:p>
          <a:p>
            <a:pPr rtl="0">
              <a:spcBef>
                <a:spcPts val="0"/>
              </a:spcBef>
              <a:spcAft>
                <a:spcPts val="0"/>
              </a:spcAft>
              <a:buNone/>
            </a:pPr>
            <a:r>
              <a:rPr lang="en" sz="1200" dirty="0">
                <a:solidFill>
                  <a:srgbClr val="000000"/>
                </a:solidFill>
                <a:latin typeface="Courier New"/>
                <a:ea typeface="Courier New"/>
                <a:cs typeface="Courier New"/>
                <a:sym typeface="Courier New"/>
              </a:rPr>
              <a:t>sum1=0;</a:t>
            </a:r>
          </a:p>
          <a:p>
            <a:pPr rtl="0">
              <a:spcBef>
                <a:spcPts val="0"/>
              </a:spcBef>
              <a:spcAft>
                <a:spcPts val="0"/>
              </a:spcAft>
              <a:buNone/>
            </a:pPr>
            <a:endParaRPr sz="1200">
              <a:solidFill>
                <a:srgbClr val="000000"/>
              </a:solidFill>
              <a:latin typeface="Courier New"/>
              <a:ea typeface="Courier New"/>
              <a:cs typeface="Courier New"/>
              <a:sym typeface="Courier New"/>
            </a:endParaRPr>
          </a:p>
          <a:p>
            <a:pPr rtl="0">
              <a:spcBef>
                <a:spcPts val="0"/>
              </a:spcBef>
              <a:spcAft>
                <a:spcPts val="0"/>
              </a:spcAft>
              <a:buNone/>
            </a:pPr>
            <a:r>
              <a:rPr lang="en" sz="1200" dirty="0">
                <a:solidFill>
                  <a:srgbClr val="000000"/>
                </a:solidFill>
                <a:latin typeface="Courier New"/>
                <a:ea typeface="Courier New"/>
                <a:cs typeface="Courier New"/>
                <a:sym typeface="Courier New"/>
              </a:rPr>
              <a:t>double_original=double(original);</a:t>
            </a:r>
          </a:p>
          <a:p>
            <a:pPr rtl="0">
              <a:spcBef>
                <a:spcPts val="0"/>
              </a:spcBef>
              <a:spcAft>
                <a:spcPts val="0"/>
              </a:spcAft>
              <a:buNone/>
            </a:pPr>
            <a:r>
              <a:rPr lang="en" sz="1200" dirty="0">
                <a:solidFill>
                  <a:srgbClr val="000000"/>
                </a:solidFill>
                <a:latin typeface="Courier New"/>
                <a:ea typeface="Courier New"/>
                <a:cs typeface="Courier New"/>
                <a:sym typeface="Courier New"/>
              </a:rPr>
              <a:t>double_filtered=double(filtered);</a:t>
            </a:r>
          </a:p>
          <a:p>
            <a:pPr rtl="0">
              <a:spcBef>
                <a:spcPts val="0"/>
              </a:spcBef>
              <a:spcAft>
                <a:spcPts val="0"/>
              </a:spcAft>
              <a:buNone/>
            </a:pPr>
            <a:endParaRPr sz="1200">
              <a:solidFill>
                <a:srgbClr val="000000"/>
              </a:solidFill>
              <a:latin typeface="Courier New"/>
              <a:ea typeface="Courier New"/>
              <a:cs typeface="Courier New"/>
              <a:sym typeface="Courier New"/>
            </a:endParaRPr>
          </a:p>
          <a:p>
            <a:pPr rtl="0">
              <a:spcBef>
                <a:spcPts val="0"/>
              </a:spcBef>
              <a:spcAft>
                <a:spcPts val="0"/>
              </a:spcAft>
              <a:buNone/>
            </a:pPr>
            <a:endParaRPr sz="1200">
              <a:solidFill>
                <a:srgbClr val="000000"/>
              </a:solidFill>
              <a:latin typeface="Courier New"/>
              <a:ea typeface="Courier New"/>
              <a:cs typeface="Courier New"/>
              <a:sym typeface="Courier New"/>
            </a:endParaRPr>
          </a:p>
          <a:p>
            <a:pPr>
              <a:spcBef>
                <a:spcPts val="0"/>
              </a:spcBef>
              <a:spcAft>
                <a:spcPts val="0"/>
              </a:spcAft>
              <a:buNone/>
            </a:pPr>
            <a:endParaRPr/>
          </a:p>
        </p:txBody>
      </p:sp>
      <p:sp>
        <p:nvSpPr>
          <p:cNvPr id="321" name="Shape 321"/>
          <p:cNvSpPr txBox="1">
            <a:spLocks noGrp="1"/>
          </p:cNvSpPr>
          <p:nvPr>
            <p:ph type="body" idx="2"/>
          </p:nvPr>
        </p:nvSpPr>
        <p:spPr>
          <a:xfrm>
            <a:off x="4737150" y="309050"/>
            <a:ext cx="4180799" cy="3340199"/>
          </a:xfrm>
          <a:prstGeom prst="rect">
            <a:avLst/>
          </a:prstGeom>
        </p:spPr>
        <p:txBody>
          <a:bodyPr lIns="91425" tIns="91425" rIns="91425" bIns="91425" anchor="t" anchorCtr="0">
            <a:noAutofit/>
          </a:bodyPr>
          <a:lstStyle/>
          <a:p>
            <a:pPr rtl="0">
              <a:spcBef>
                <a:spcPts val="0"/>
              </a:spcBef>
              <a:spcAft>
                <a:spcPts val="0"/>
              </a:spcAft>
              <a:buNone/>
            </a:pPr>
            <a:endParaRPr sz="1200">
              <a:solidFill>
                <a:srgbClr val="000000"/>
              </a:solidFill>
              <a:latin typeface="Courier New"/>
              <a:ea typeface="Courier New"/>
              <a:cs typeface="Courier New"/>
              <a:sym typeface="Courier New"/>
            </a:endParaRPr>
          </a:p>
          <a:p>
            <a:pPr rtl="0">
              <a:spcBef>
                <a:spcPts val="0"/>
              </a:spcBef>
              <a:spcAft>
                <a:spcPts val="0"/>
              </a:spcAft>
              <a:buNone/>
            </a:pPr>
            <a:r>
              <a:rPr lang="en" sz="1200">
                <a:solidFill>
                  <a:srgbClr val="000000"/>
                </a:solidFill>
                <a:latin typeface="Courier New"/>
                <a:ea typeface="Courier New"/>
                <a:cs typeface="Courier New"/>
                <a:sym typeface="Courier New"/>
              </a:rPr>
              <a:t>for i=1:size_x</a:t>
            </a:r>
          </a:p>
          <a:p>
            <a:pPr rtl="0">
              <a:spcBef>
                <a:spcPts val="0"/>
              </a:spcBef>
              <a:spcAft>
                <a:spcPts val="0"/>
              </a:spcAft>
              <a:buNone/>
            </a:pPr>
            <a:r>
              <a:rPr lang="en" sz="1200">
                <a:solidFill>
                  <a:srgbClr val="000000"/>
                </a:solidFill>
                <a:latin typeface="Courier New"/>
                <a:ea typeface="Courier New"/>
                <a:cs typeface="Courier New"/>
                <a:sym typeface="Courier New"/>
              </a:rPr>
              <a:t>    for j=1:size_y</a:t>
            </a:r>
          </a:p>
          <a:p>
            <a:pPr rtl="0">
              <a:spcBef>
                <a:spcPts val="0"/>
              </a:spcBef>
              <a:spcAft>
                <a:spcPts val="0"/>
              </a:spcAft>
              <a:buNone/>
            </a:pPr>
            <a:r>
              <a:rPr lang="en" sz="1200">
                <a:solidFill>
                  <a:srgbClr val="000000"/>
                </a:solidFill>
                <a:latin typeface="Courier New"/>
                <a:ea typeface="Courier New"/>
                <a:cs typeface="Courier New"/>
                <a:sym typeface="Courier New"/>
              </a:rPr>
              <a:t>        sum1=sum1+power((double_filtered(i,j)-double_original(i,j)),2);</a:t>
            </a:r>
          </a:p>
          <a:p>
            <a:pPr rtl="0">
              <a:spcBef>
                <a:spcPts val="0"/>
              </a:spcBef>
              <a:spcAft>
                <a:spcPts val="0"/>
              </a:spcAft>
              <a:buNone/>
            </a:pPr>
            <a:r>
              <a:rPr lang="en" sz="1200">
                <a:solidFill>
                  <a:srgbClr val="000000"/>
                </a:solidFill>
                <a:latin typeface="Courier New"/>
                <a:ea typeface="Courier New"/>
                <a:cs typeface="Courier New"/>
                <a:sym typeface="Courier New"/>
              </a:rPr>
              <a:t>    end</a:t>
            </a:r>
          </a:p>
          <a:p>
            <a:pPr rtl="0">
              <a:spcBef>
                <a:spcPts val="0"/>
              </a:spcBef>
              <a:spcAft>
                <a:spcPts val="0"/>
              </a:spcAft>
              <a:buNone/>
            </a:pPr>
            <a:r>
              <a:rPr lang="en" sz="1200">
                <a:solidFill>
                  <a:srgbClr val="000000"/>
                </a:solidFill>
                <a:latin typeface="Courier New"/>
                <a:ea typeface="Courier New"/>
                <a:cs typeface="Courier New"/>
                <a:sym typeface="Courier New"/>
              </a:rPr>
              <a:t>end</a:t>
            </a:r>
          </a:p>
          <a:p>
            <a:pPr rtl="0">
              <a:spcBef>
                <a:spcPts val="0"/>
              </a:spcBef>
              <a:spcAft>
                <a:spcPts val="0"/>
              </a:spcAft>
              <a:buNone/>
            </a:pPr>
            <a:endParaRPr sz="1200">
              <a:solidFill>
                <a:srgbClr val="000000"/>
              </a:solidFill>
              <a:latin typeface="Courier New"/>
              <a:ea typeface="Courier New"/>
              <a:cs typeface="Courier New"/>
              <a:sym typeface="Courier New"/>
            </a:endParaRPr>
          </a:p>
          <a:p>
            <a:pPr rtl="0">
              <a:spcBef>
                <a:spcPts val="0"/>
              </a:spcBef>
              <a:spcAft>
                <a:spcPts val="0"/>
              </a:spcAft>
              <a:buNone/>
            </a:pPr>
            <a:r>
              <a:rPr lang="en" sz="1200">
                <a:solidFill>
                  <a:srgbClr val="000000"/>
                </a:solidFill>
                <a:latin typeface="Courier New"/>
                <a:ea typeface="Courier New"/>
                <a:cs typeface="Courier New"/>
                <a:sym typeface="Courier New"/>
              </a:rPr>
              <a:t>sum1=double(sum1);</a:t>
            </a:r>
          </a:p>
          <a:p>
            <a:pPr rtl="0">
              <a:spcBef>
                <a:spcPts val="0"/>
              </a:spcBef>
              <a:spcAft>
                <a:spcPts val="0"/>
              </a:spcAft>
              <a:buNone/>
            </a:pPr>
            <a:r>
              <a:rPr lang="en" sz="1200">
                <a:solidFill>
                  <a:srgbClr val="000000"/>
                </a:solidFill>
                <a:latin typeface="Courier New"/>
                <a:ea typeface="Courier New"/>
                <a:cs typeface="Courier New"/>
                <a:sym typeface="Courier New"/>
              </a:rPr>
              <a:t>% size(sum);</a:t>
            </a:r>
          </a:p>
          <a:p>
            <a:pPr rtl="0">
              <a:spcBef>
                <a:spcPts val="0"/>
              </a:spcBef>
              <a:spcAft>
                <a:spcPts val="0"/>
              </a:spcAft>
              <a:buNone/>
            </a:pPr>
            <a:r>
              <a:rPr lang="en" sz="1200">
                <a:solidFill>
                  <a:srgbClr val="000000"/>
                </a:solidFill>
                <a:latin typeface="Courier New"/>
                <a:ea typeface="Courier New"/>
                <a:cs typeface="Courier New"/>
                <a:sym typeface="Courier New"/>
              </a:rPr>
              <a:t>no_of_pixels=double(size_x*size_y);</a:t>
            </a:r>
          </a:p>
          <a:p>
            <a:pPr rtl="0">
              <a:spcBef>
                <a:spcPts val="0"/>
              </a:spcBef>
              <a:spcAft>
                <a:spcPts val="0"/>
              </a:spcAft>
              <a:buNone/>
            </a:pPr>
            <a:r>
              <a:rPr lang="en" sz="1200">
                <a:solidFill>
                  <a:srgbClr val="000000"/>
                </a:solidFill>
                <a:latin typeface="Courier New"/>
                <a:ea typeface="Courier New"/>
                <a:cs typeface="Courier New"/>
                <a:sym typeface="Courier New"/>
              </a:rPr>
              <a:t>% size(no_of_pixels);</a:t>
            </a:r>
          </a:p>
          <a:p>
            <a:pPr rtl="0">
              <a:spcBef>
                <a:spcPts val="0"/>
              </a:spcBef>
              <a:spcAft>
                <a:spcPts val="0"/>
              </a:spcAft>
              <a:buNone/>
            </a:pPr>
            <a:r>
              <a:rPr lang="en" sz="1200">
                <a:solidFill>
                  <a:srgbClr val="000000"/>
                </a:solidFill>
                <a:latin typeface="Courier New"/>
                <a:ea typeface="Courier New"/>
                <a:cs typeface="Courier New"/>
                <a:sym typeface="Courier New"/>
              </a:rPr>
              <a:t>MSE1=double(sum1/no_of_pixels);</a:t>
            </a:r>
          </a:p>
          <a:p>
            <a:pPr rtl="0">
              <a:spcBef>
                <a:spcPts val="0"/>
              </a:spcBef>
              <a:spcAft>
                <a:spcPts val="0"/>
              </a:spcAft>
              <a:buNone/>
            </a:pPr>
            <a:r>
              <a:rPr lang="en" sz="1200">
                <a:solidFill>
                  <a:srgbClr val="000000"/>
                </a:solidFill>
                <a:latin typeface="Courier New"/>
                <a:ea typeface="Courier New"/>
                <a:cs typeface="Courier New"/>
                <a:sym typeface="Courier New"/>
              </a:rPr>
              <a:t>psnr_calculation=double(power(255,2)/MSE1);</a:t>
            </a:r>
          </a:p>
          <a:p>
            <a:pPr rtl="0">
              <a:spcBef>
                <a:spcPts val="0"/>
              </a:spcBef>
              <a:spcAft>
                <a:spcPts val="0"/>
              </a:spcAft>
              <a:buNone/>
            </a:pPr>
            <a:r>
              <a:rPr lang="en" sz="1200">
                <a:solidFill>
                  <a:srgbClr val="000000"/>
                </a:solidFill>
                <a:latin typeface="Courier New"/>
                <a:ea typeface="Courier New"/>
                <a:cs typeface="Courier New"/>
                <a:sym typeface="Courier New"/>
              </a:rPr>
              <a:t>psnr_in_db=double(10*log10(psnr_calculation));</a:t>
            </a:r>
          </a:p>
          <a:p>
            <a:pPr rtl="0">
              <a:spcBef>
                <a:spcPts val="0"/>
              </a:spcBef>
              <a:spcAft>
                <a:spcPts val="0"/>
              </a:spcAft>
              <a:buNone/>
            </a:pPr>
            <a:endParaRPr sz="1200">
              <a:solidFill>
                <a:srgbClr val="000000"/>
              </a:solidFill>
              <a:latin typeface="Courier New"/>
              <a:ea typeface="Courier New"/>
              <a:cs typeface="Courier New"/>
              <a:sym typeface="Courier New"/>
            </a:endParaRPr>
          </a:p>
          <a:p>
            <a:pPr rtl="0">
              <a:spcBef>
                <a:spcPts val="0"/>
              </a:spcBef>
              <a:spcAft>
                <a:spcPts val="0"/>
              </a:spcAft>
              <a:buNone/>
            </a:pPr>
            <a:r>
              <a:rPr lang="en" sz="1200">
                <a:solidFill>
                  <a:srgbClr val="000000"/>
                </a:solidFill>
                <a:latin typeface="Courier New"/>
                <a:ea typeface="Courier New"/>
                <a:cs typeface="Courier New"/>
                <a:sym typeface="Courier New"/>
              </a:rPr>
              <a:t>PSNR1=double(psnr_in_db)</a:t>
            </a:r>
          </a:p>
          <a:p>
            <a:pPr>
              <a:spcBef>
                <a:spcPts val="0"/>
              </a:spcBef>
              <a:buNone/>
            </a:pPr>
            <a:endParaRPr/>
          </a:p>
        </p:txBody>
      </p:sp>
      <p:sp>
        <p:nvSpPr>
          <p:cNvPr id="322" name="Shape 322"/>
          <p:cNvSpPr txBox="1">
            <a:spLocks noGrp="1"/>
          </p:cNvSpPr>
          <p:nvPr>
            <p:ph type="title"/>
          </p:nvPr>
        </p:nvSpPr>
        <p:spPr>
          <a:xfrm>
            <a:off x="236850" y="0"/>
            <a:ext cx="8520599" cy="652500"/>
          </a:xfrm>
          <a:prstGeom prst="rect">
            <a:avLst/>
          </a:prstGeom>
        </p:spPr>
        <p:txBody>
          <a:bodyPr lIns="91425" tIns="91425" rIns="91425" bIns="91425" anchor="t" anchorCtr="0">
            <a:noAutofit/>
          </a:bodyPr>
          <a:lstStyle/>
          <a:p>
            <a:pPr rtl="0">
              <a:lnSpc>
                <a:spcPct val="115000"/>
              </a:lnSpc>
              <a:spcBef>
                <a:spcPts val="0"/>
              </a:spcBef>
              <a:buNone/>
            </a:pPr>
            <a:r>
              <a:rPr lang="en" sz="1800" u="sng">
                <a:solidFill>
                  <a:srgbClr val="000000"/>
                </a:solidFill>
                <a:latin typeface="Arial"/>
                <a:ea typeface="Arial"/>
                <a:cs typeface="Arial"/>
                <a:sym typeface="Arial"/>
              </a:rPr>
              <a:t>MATLAB Code listing</a:t>
            </a:r>
            <a:r>
              <a:rPr lang="en" sz="1800">
                <a:solidFill>
                  <a:srgbClr val="000000"/>
                </a:solidFill>
                <a:latin typeface="Arial"/>
                <a:ea typeface="Arial"/>
                <a:cs typeface="Arial"/>
                <a:sym typeface="Arial"/>
              </a:rPr>
              <a:t>:</a:t>
            </a:r>
          </a:p>
          <a:p>
            <a:pPr rtl="0">
              <a:lnSpc>
                <a:spcPct val="115000"/>
              </a:lnSpc>
              <a:spcBef>
                <a:spcPts val="0"/>
              </a:spcBef>
              <a:buNone/>
            </a:pPr>
            <a:r>
              <a:rPr lang="en" sz="1400" b="0">
                <a:solidFill>
                  <a:srgbClr val="000000"/>
                </a:solidFill>
                <a:latin typeface="Arial"/>
                <a:ea typeface="Arial"/>
                <a:cs typeface="Arial"/>
                <a:sym typeface="Arial"/>
              </a:rPr>
              <a:t>This is the common function that we created to implement the various sharpening filters. </a:t>
            </a:r>
          </a:p>
          <a:p>
            <a:pPr lvl="0" rtl="0">
              <a:lnSpc>
                <a:spcPct val="115000"/>
              </a:lnSpc>
              <a:spcBef>
                <a:spcPts val="0"/>
              </a:spcBef>
              <a:buNone/>
            </a:pPr>
            <a:r>
              <a:rPr lang="en" sz="1400" b="0">
                <a:solidFill>
                  <a:srgbClr val="000000"/>
                </a:solidFill>
                <a:latin typeface="Arial"/>
                <a:ea typeface="Arial"/>
                <a:cs typeface="Arial"/>
                <a:sym typeface="Arial"/>
              </a:rPr>
              <a:t/>
            </a:r>
            <a:br>
              <a:rPr lang="en" sz="1400" b="0">
                <a:solidFill>
                  <a:srgbClr val="000000"/>
                </a:solidFill>
                <a:latin typeface="Arial"/>
                <a:ea typeface="Arial"/>
                <a:cs typeface="Arial"/>
                <a:sym typeface="Arial"/>
              </a:rPr>
            </a:br>
            <a:r>
              <a:rPr lang="en" sz="1400" b="0">
                <a:solidFill>
                  <a:srgbClr val="000000"/>
                </a:solidFill>
                <a:latin typeface="Arial"/>
                <a:ea typeface="Arial"/>
                <a:cs typeface="Arial"/>
                <a:sym typeface="Arial"/>
              </a:rPr>
              <a:t>	</a:t>
            </a:r>
          </a:p>
        </p:txBody>
      </p:sp>
    </p:spTree>
  </p:cSld>
  <p:clrMapOvr>
    <a:masterClrMapping/>
  </p:clrMapOvr>
  <p:transition advClick="0"/>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Shape 327"/>
          <p:cNvSpPr txBox="1">
            <a:spLocks noGrp="1"/>
          </p:cNvSpPr>
          <p:nvPr>
            <p:ph type="title"/>
          </p:nvPr>
        </p:nvSpPr>
        <p:spPr>
          <a:xfrm>
            <a:off x="311700" y="78975"/>
            <a:ext cx="8520599" cy="800999"/>
          </a:xfrm>
          <a:prstGeom prst="rect">
            <a:avLst/>
          </a:prstGeom>
        </p:spPr>
        <p:txBody>
          <a:bodyPr lIns="91425" tIns="91425" rIns="91425" bIns="91425" anchor="t" anchorCtr="0">
            <a:noAutofit/>
          </a:bodyPr>
          <a:lstStyle/>
          <a:p>
            <a:pPr>
              <a:spcBef>
                <a:spcPts val="0"/>
              </a:spcBef>
              <a:buNone/>
            </a:pPr>
            <a:r>
              <a:rPr lang="en">
                <a:latin typeface="Times New Roman"/>
                <a:ea typeface="Times New Roman"/>
                <a:cs typeface="Times New Roman"/>
                <a:sym typeface="Times New Roman"/>
              </a:rPr>
              <a:t>BINARIZATION</a:t>
            </a:r>
          </a:p>
        </p:txBody>
      </p:sp>
      <p:sp>
        <p:nvSpPr>
          <p:cNvPr id="328" name="Shape 328"/>
          <p:cNvSpPr txBox="1">
            <a:spLocks noGrp="1"/>
          </p:cNvSpPr>
          <p:nvPr>
            <p:ph type="body" idx="1"/>
          </p:nvPr>
        </p:nvSpPr>
        <p:spPr>
          <a:xfrm>
            <a:off x="311700" y="1015875"/>
            <a:ext cx="8520599" cy="3828300"/>
          </a:xfrm>
          <a:prstGeom prst="rect">
            <a:avLst/>
          </a:prstGeom>
        </p:spPr>
        <p:txBody>
          <a:bodyPr lIns="91425" tIns="91425" rIns="91425" bIns="91425" anchor="t" anchorCtr="0">
            <a:noAutofit/>
          </a:bodyPr>
          <a:lstStyle/>
          <a:p>
            <a:pPr algn="just" rtl="0">
              <a:lnSpc>
                <a:spcPct val="100000"/>
              </a:lnSpc>
              <a:spcBef>
                <a:spcPts val="0"/>
              </a:spcBef>
              <a:spcAft>
                <a:spcPts val="0"/>
              </a:spcAft>
              <a:buNone/>
            </a:pPr>
            <a:r>
              <a:rPr lang="en" sz="1600" b="1" dirty="0" smtClean="0">
                <a:solidFill>
                  <a:srgbClr val="000000"/>
                </a:solidFill>
                <a:highlight>
                  <a:srgbClr val="FFFFFF"/>
                </a:highlight>
                <a:latin typeface="Times New Roman"/>
                <a:ea typeface="Times New Roman"/>
                <a:cs typeface="Times New Roman"/>
                <a:sym typeface="Times New Roman"/>
              </a:rPr>
              <a:t>         Binary images:</a:t>
            </a:r>
            <a:endParaRPr lang="en" sz="1600" b="1" dirty="0">
              <a:solidFill>
                <a:srgbClr val="000000"/>
              </a:solidFill>
              <a:highlight>
                <a:srgbClr val="FFFFFF"/>
              </a:highlight>
              <a:latin typeface="Times New Roman"/>
              <a:ea typeface="Times New Roman"/>
              <a:cs typeface="Times New Roman"/>
              <a:sym typeface="Times New Roman"/>
            </a:endParaRPr>
          </a:p>
          <a:p>
            <a:pPr marL="457200" lvl="0" indent="-228600" algn="just" rtl="0">
              <a:lnSpc>
                <a:spcPct val="100000"/>
              </a:lnSpc>
              <a:spcBef>
                <a:spcPts val="0"/>
              </a:spcBef>
              <a:spcAft>
                <a:spcPts val="0"/>
              </a:spcAft>
              <a:buClr>
                <a:srgbClr val="000000"/>
              </a:buClr>
              <a:buSzPct val="100000"/>
              <a:buFont typeface="Times New Roman"/>
            </a:pPr>
            <a:r>
              <a:rPr lang="en" sz="1600" dirty="0" smtClean="0">
                <a:solidFill>
                  <a:srgbClr val="000000"/>
                </a:solidFill>
                <a:highlight>
                  <a:srgbClr val="FFFFFF"/>
                </a:highlight>
                <a:latin typeface="Times New Roman"/>
                <a:ea typeface="Times New Roman"/>
                <a:cs typeface="Times New Roman"/>
                <a:sym typeface="Times New Roman"/>
              </a:rPr>
              <a:t>	Only </a:t>
            </a:r>
            <a:r>
              <a:rPr lang="en" sz="1600" dirty="0">
                <a:solidFill>
                  <a:srgbClr val="000000"/>
                </a:solidFill>
                <a:highlight>
                  <a:srgbClr val="FFFFFF"/>
                </a:highlight>
                <a:latin typeface="Times New Roman"/>
                <a:ea typeface="Times New Roman"/>
                <a:cs typeface="Times New Roman"/>
                <a:sym typeface="Times New Roman"/>
              </a:rPr>
              <a:t>two different intensity or pixel values. </a:t>
            </a:r>
          </a:p>
          <a:p>
            <a:pPr marL="457200" lvl="0" indent="-228600" algn="just" rtl="0">
              <a:lnSpc>
                <a:spcPct val="100000"/>
              </a:lnSpc>
              <a:spcBef>
                <a:spcPts val="0"/>
              </a:spcBef>
              <a:spcAft>
                <a:spcPts val="0"/>
              </a:spcAft>
              <a:buClr>
                <a:srgbClr val="000000"/>
              </a:buClr>
              <a:buSzPct val="100000"/>
              <a:buFont typeface="Times New Roman"/>
            </a:pPr>
            <a:r>
              <a:rPr lang="en" sz="1600" dirty="0" smtClean="0">
                <a:solidFill>
                  <a:srgbClr val="000000"/>
                </a:solidFill>
                <a:highlight>
                  <a:srgbClr val="FFFFFF"/>
                </a:highlight>
                <a:latin typeface="Times New Roman"/>
                <a:ea typeface="Times New Roman"/>
                <a:cs typeface="Times New Roman"/>
                <a:sym typeface="Times New Roman"/>
              </a:rPr>
              <a:t>	Requires </a:t>
            </a:r>
            <a:r>
              <a:rPr lang="en" sz="1600" dirty="0">
                <a:solidFill>
                  <a:srgbClr val="000000"/>
                </a:solidFill>
                <a:highlight>
                  <a:srgbClr val="FFFFFF"/>
                </a:highlight>
                <a:latin typeface="Times New Roman"/>
                <a:ea typeface="Times New Roman"/>
                <a:cs typeface="Times New Roman"/>
                <a:sym typeface="Times New Roman"/>
              </a:rPr>
              <a:t>less storage space and less processing time. </a:t>
            </a:r>
          </a:p>
          <a:p>
            <a:pPr marL="457200" lvl="0" indent="-228600" algn="just" rtl="0">
              <a:lnSpc>
                <a:spcPct val="100000"/>
              </a:lnSpc>
              <a:spcBef>
                <a:spcPts val="0"/>
              </a:spcBef>
              <a:spcAft>
                <a:spcPts val="0"/>
              </a:spcAft>
              <a:buClr>
                <a:srgbClr val="000000"/>
              </a:buClr>
              <a:buSzPct val="100000"/>
              <a:buFont typeface="Times New Roman"/>
            </a:pPr>
            <a:r>
              <a:rPr lang="en" sz="1600" dirty="0" smtClean="0">
                <a:solidFill>
                  <a:srgbClr val="000000"/>
                </a:solidFill>
                <a:highlight>
                  <a:srgbClr val="FFFFFF"/>
                </a:highlight>
                <a:latin typeface="Times New Roman"/>
                <a:ea typeface="Times New Roman"/>
                <a:cs typeface="Times New Roman"/>
                <a:sym typeface="Times New Roman"/>
              </a:rPr>
              <a:t>	Application </a:t>
            </a:r>
            <a:r>
              <a:rPr lang="en" sz="1600" dirty="0">
                <a:solidFill>
                  <a:srgbClr val="000000"/>
                </a:solidFill>
                <a:highlight>
                  <a:srgbClr val="FFFFFF"/>
                </a:highlight>
                <a:latin typeface="Times New Roman"/>
                <a:ea typeface="Times New Roman"/>
                <a:cs typeface="Times New Roman"/>
                <a:sym typeface="Times New Roman"/>
              </a:rPr>
              <a:t>areas : optical character recognition, Object recognition, face recognition, </a:t>
            </a:r>
            <a:r>
              <a:rPr lang="en" sz="1600" dirty="0" smtClean="0">
                <a:solidFill>
                  <a:srgbClr val="000000"/>
                </a:solidFill>
                <a:highlight>
                  <a:srgbClr val="FFFFFF"/>
                </a:highlight>
                <a:latin typeface="Times New Roman"/>
                <a:ea typeface="Times New Roman"/>
                <a:cs typeface="Times New Roman"/>
                <a:sym typeface="Times New Roman"/>
              </a:rPr>
              <a:t>image segmentation</a:t>
            </a:r>
            <a:r>
              <a:rPr lang="en" sz="1600" dirty="0">
                <a:solidFill>
                  <a:srgbClr val="000000"/>
                </a:solidFill>
                <a:highlight>
                  <a:srgbClr val="FFFFFF"/>
                </a:highlight>
                <a:latin typeface="Times New Roman"/>
                <a:ea typeface="Times New Roman"/>
                <a:cs typeface="Times New Roman"/>
                <a:sym typeface="Times New Roman"/>
              </a:rPr>
              <a:t>, scene analysis etc. </a:t>
            </a:r>
          </a:p>
          <a:p>
            <a:pPr algn="just" rtl="0">
              <a:lnSpc>
                <a:spcPct val="100000"/>
              </a:lnSpc>
              <a:spcBef>
                <a:spcPts val="0"/>
              </a:spcBef>
              <a:spcAft>
                <a:spcPts val="0"/>
              </a:spcAft>
              <a:buNone/>
            </a:pPr>
            <a:endParaRPr sz="1600">
              <a:solidFill>
                <a:srgbClr val="000000"/>
              </a:solidFill>
              <a:highlight>
                <a:srgbClr val="FFFFFF"/>
              </a:highlight>
              <a:latin typeface="Times New Roman"/>
              <a:ea typeface="Times New Roman"/>
              <a:cs typeface="Times New Roman"/>
              <a:sym typeface="Times New Roman"/>
            </a:endParaRPr>
          </a:p>
          <a:p>
            <a:pPr algn="just" rtl="0">
              <a:lnSpc>
                <a:spcPct val="100000"/>
              </a:lnSpc>
              <a:spcBef>
                <a:spcPts val="0"/>
              </a:spcBef>
              <a:spcAft>
                <a:spcPts val="0"/>
              </a:spcAft>
              <a:buNone/>
            </a:pPr>
            <a:r>
              <a:rPr lang="en" sz="1600" b="1" dirty="0" smtClean="0">
                <a:solidFill>
                  <a:srgbClr val="000000"/>
                </a:solidFill>
                <a:highlight>
                  <a:srgbClr val="FFFFFF"/>
                </a:highlight>
                <a:latin typeface="Times New Roman"/>
                <a:ea typeface="Times New Roman"/>
                <a:cs typeface="Times New Roman"/>
                <a:sym typeface="Times New Roman"/>
              </a:rPr>
              <a:t>         Binarization:</a:t>
            </a:r>
            <a:endParaRPr lang="en" sz="1600" b="1" dirty="0">
              <a:solidFill>
                <a:srgbClr val="000000"/>
              </a:solidFill>
              <a:highlight>
                <a:srgbClr val="FFFFFF"/>
              </a:highlight>
              <a:latin typeface="Times New Roman"/>
              <a:ea typeface="Times New Roman"/>
              <a:cs typeface="Times New Roman"/>
              <a:sym typeface="Times New Roman"/>
            </a:endParaRPr>
          </a:p>
          <a:p>
            <a:pPr marL="457200" lvl="0" indent="-228600" algn="just" rtl="0">
              <a:lnSpc>
                <a:spcPct val="100000"/>
              </a:lnSpc>
              <a:spcBef>
                <a:spcPts val="0"/>
              </a:spcBef>
              <a:spcAft>
                <a:spcPts val="0"/>
              </a:spcAft>
              <a:buClr>
                <a:srgbClr val="000000"/>
              </a:buClr>
              <a:buSzPct val="100000"/>
              <a:buFont typeface="Times New Roman"/>
            </a:pPr>
            <a:r>
              <a:rPr lang="en" sz="1600" dirty="0" smtClean="0">
                <a:solidFill>
                  <a:srgbClr val="000000"/>
                </a:solidFill>
                <a:highlight>
                  <a:srgbClr val="FFFFFF"/>
                </a:highlight>
                <a:latin typeface="Times New Roman"/>
                <a:ea typeface="Times New Roman"/>
                <a:cs typeface="Times New Roman"/>
                <a:sym typeface="Times New Roman"/>
              </a:rPr>
              <a:t>	Representing </a:t>
            </a:r>
            <a:r>
              <a:rPr lang="en" sz="1600" dirty="0">
                <a:solidFill>
                  <a:srgbClr val="000000"/>
                </a:solidFill>
                <a:highlight>
                  <a:srgbClr val="FFFFFF"/>
                </a:highlight>
                <a:latin typeface="Times New Roman"/>
                <a:ea typeface="Times New Roman"/>
                <a:cs typeface="Times New Roman"/>
                <a:sym typeface="Times New Roman"/>
              </a:rPr>
              <a:t>an image using only two different pixel values.</a:t>
            </a:r>
          </a:p>
          <a:p>
            <a:pPr marL="457200" lvl="0" indent="-228600" algn="just" rtl="0">
              <a:lnSpc>
                <a:spcPct val="100000"/>
              </a:lnSpc>
              <a:spcBef>
                <a:spcPts val="0"/>
              </a:spcBef>
              <a:spcAft>
                <a:spcPts val="0"/>
              </a:spcAft>
              <a:buClr>
                <a:srgbClr val="000000"/>
              </a:buClr>
              <a:buSzPct val="100000"/>
              <a:buFont typeface="Times New Roman"/>
            </a:pPr>
            <a:r>
              <a:rPr lang="en" sz="1600" b="1" dirty="0" smtClean="0">
                <a:solidFill>
                  <a:srgbClr val="000000"/>
                </a:solidFill>
                <a:highlight>
                  <a:srgbClr val="FFFFFF"/>
                </a:highlight>
                <a:latin typeface="Times New Roman"/>
                <a:ea typeface="Times New Roman"/>
                <a:cs typeface="Times New Roman"/>
                <a:sym typeface="Times New Roman"/>
              </a:rPr>
              <a:t>	Threshold </a:t>
            </a:r>
            <a:r>
              <a:rPr lang="en" sz="1600" b="1" dirty="0">
                <a:solidFill>
                  <a:srgbClr val="000000"/>
                </a:solidFill>
                <a:highlight>
                  <a:srgbClr val="FFFFFF"/>
                </a:highlight>
                <a:latin typeface="Times New Roman"/>
                <a:ea typeface="Times New Roman"/>
                <a:cs typeface="Times New Roman"/>
                <a:sym typeface="Times New Roman"/>
              </a:rPr>
              <a:t>value</a:t>
            </a:r>
            <a:r>
              <a:rPr lang="en" sz="1600" dirty="0">
                <a:solidFill>
                  <a:srgbClr val="000000"/>
                </a:solidFill>
                <a:highlight>
                  <a:srgbClr val="FFFFFF"/>
                </a:highlight>
                <a:latin typeface="Times New Roman"/>
                <a:ea typeface="Times New Roman"/>
                <a:cs typeface="Times New Roman"/>
                <a:sym typeface="Times New Roman"/>
              </a:rPr>
              <a:t>: Those pixel values greater than or equal to the threshold is set to a particular grey value and those below the threshold to another grey value. </a:t>
            </a:r>
          </a:p>
          <a:p>
            <a:pPr marL="457200" lvl="0" indent="-228600" algn="just">
              <a:lnSpc>
                <a:spcPct val="100000"/>
              </a:lnSpc>
              <a:spcBef>
                <a:spcPts val="0"/>
              </a:spcBef>
              <a:spcAft>
                <a:spcPts val="0"/>
              </a:spcAft>
              <a:buClr>
                <a:srgbClr val="000000"/>
              </a:buClr>
              <a:buSzPct val="100000"/>
              <a:buFont typeface="Times New Roman"/>
            </a:pPr>
            <a:r>
              <a:rPr lang="en" sz="1600" dirty="0" smtClean="0">
                <a:solidFill>
                  <a:srgbClr val="000000"/>
                </a:solidFill>
                <a:highlight>
                  <a:srgbClr val="FFFFFF"/>
                </a:highlight>
                <a:latin typeface="Times New Roman"/>
                <a:ea typeface="Times New Roman"/>
                <a:cs typeface="Times New Roman"/>
                <a:sym typeface="Times New Roman"/>
              </a:rPr>
              <a:t>	Thresholding </a:t>
            </a:r>
            <a:r>
              <a:rPr lang="en" sz="1600" dirty="0">
                <a:solidFill>
                  <a:srgbClr val="000000"/>
                </a:solidFill>
                <a:highlight>
                  <a:srgbClr val="FFFFFF"/>
                </a:highlight>
                <a:latin typeface="Times New Roman"/>
                <a:ea typeface="Times New Roman"/>
                <a:cs typeface="Times New Roman"/>
                <a:sym typeface="Times New Roman"/>
              </a:rPr>
              <a:t>determines the quality of the binary image.  There are various methods to find the threshold value.</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8"/>
                                        </p:tgtEl>
                                        <p:attrNameLst>
                                          <p:attrName>style.visibility</p:attrName>
                                        </p:attrNameLst>
                                      </p:cBhvr>
                                      <p:to>
                                        <p:strVal val="visible"/>
                                      </p:to>
                                    </p:set>
                                    <p:animEffect transition="in" filter="fade">
                                      <p:cBhvr>
                                        <p:cTn id="7" dur="2000"/>
                                        <p:tgtEl>
                                          <p:spTgt spid="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Shape 333"/>
          <p:cNvSpPr txBox="1">
            <a:spLocks noGrp="1"/>
          </p:cNvSpPr>
          <p:nvPr>
            <p:ph type="title"/>
          </p:nvPr>
        </p:nvSpPr>
        <p:spPr>
          <a:xfrm>
            <a:off x="311700" y="292850"/>
            <a:ext cx="8520599" cy="800999"/>
          </a:xfrm>
          <a:prstGeom prst="rect">
            <a:avLst/>
          </a:prstGeom>
        </p:spPr>
        <p:txBody>
          <a:bodyPr lIns="91425" tIns="91425" rIns="91425" bIns="91425" anchor="t" anchorCtr="0">
            <a:noAutofit/>
          </a:bodyPr>
          <a:lstStyle/>
          <a:p>
            <a:pPr>
              <a:spcBef>
                <a:spcPts val="0"/>
              </a:spcBef>
              <a:buNone/>
            </a:pPr>
            <a:r>
              <a:rPr lang="en">
                <a:latin typeface="Times New Roman"/>
                <a:ea typeface="Times New Roman"/>
                <a:cs typeface="Times New Roman"/>
                <a:sym typeface="Times New Roman"/>
              </a:rPr>
              <a:t>OTSU’s METHOD</a:t>
            </a:r>
          </a:p>
        </p:txBody>
      </p:sp>
      <p:sp>
        <p:nvSpPr>
          <p:cNvPr id="334" name="Shape 334"/>
          <p:cNvSpPr txBox="1">
            <a:spLocks noGrp="1"/>
          </p:cNvSpPr>
          <p:nvPr>
            <p:ph type="body" idx="1"/>
          </p:nvPr>
        </p:nvSpPr>
        <p:spPr>
          <a:xfrm>
            <a:off x="311700" y="1228675"/>
            <a:ext cx="8520599" cy="3340199"/>
          </a:xfrm>
          <a:prstGeom prst="rect">
            <a:avLst/>
          </a:prstGeom>
        </p:spPr>
        <p:txBody>
          <a:bodyPr lIns="91425" tIns="91425" rIns="91425" bIns="91425" anchor="t" anchorCtr="0">
            <a:noAutofit/>
          </a:bodyPr>
          <a:lstStyle/>
          <a:p>
            <a:pPr marL="457200" lvl="0" indent="-228600" algn="just" rtl="0">
              <a:spcBef>
                <a:spcPts val="0"/>
              </a:spcBef>
              <a:buClr>
                <a:srgbClr val="252525"/>
              </a:buClr>
              <a:buSzPct val="100000"/>
              <a:buFont typeface="Arial" pitchFamily="34" charset="0"/>
              <a:buChar char="•"/>
            </a:pPr>
            <a:r>
              <a:rPr lang="en" sz="1500" dirty="0" smtClean="0">
                <a:solidFill>
                  <a:srgbClr val="252525"/>
                </a:solidFill>
                <a:highlight>
                  <a:srgbClr val="FFFFFF"/>
                </a:highlight>
                <a:latin typeface="Times New Roman"/>
                <a:ea typeface="Times New Roman"/>
                <a:cs typeface="Times New Roman"/>
                <a:sym typeface="Times New Roman"/>
              </a:rPr>
              <a:t>In </a:t>
            </a:r>
            <a:r>
              <a:rPr lang="en" sz="1500" dirty="0">
                <a:solidFill>
                  <a:srgbClr val="252525"/>
                </a:solidFill>
                <a:highlight>
                  <a:srgbClr val="FFFFFF"/>
                </a:highlight>
                <a:latin typeface="Times New Roman"/>
                <a:ea typeface="Times New Roman"/>
                <a:cs typeface="Times New Roman"/>
                <a:sym typeface="Times New Roman"/>
              </a:rPr>
              <a:t>Otsu's method, the threshold that minimizes the intra-class variance (the variance within the class) is searched. Intra-class variance is  defined as a weighted sum of variances of the two classes:</a:t>
            </a:r>
          </a:p>
          <a:p>
            <a:pPr algn="just" rtl="0">
              <a:spcBef>
                <a:spcPts val="0"/>
              </a:spcBef>
              <a:buNone/>
            </a:pPr>
            <a:endParaRPr sz="1500">
              <a:solidFill>
                <a:srgbClr val="252525"/>
              </a:solidFill>
              <a:highlight>
                <a:srgbClr val="FFFFFF"/>
              </a:highlight>
              <a:latin typeface="Times New Roman"/>
              <a:ea typeface="Times New Roman"/>
              <a:cs typeface="Times New Roman"/>
              <a:sym typeface="Times New Roman"/>
            </a:endParaRPr>
          </a:p>
          <a:p>
            <a:pPr marL="457200" lvl="0" indent="-228600" algn="just" rtl="0">
              <a:spcBef>
                <a:spcPts val="0"/>
              </a:spcBef>
              <a:buClr>
                <a:srgbClr val="252525"/>
              </a:buClr>
              <a:buSzPct val="100000"/>
              <a:buFont typeface="Arial" pitchFamily="34" charset="0"/>
              <a:buChar char="•"/>
            </a:pPr>
            <a:r>
              <a:rPr lang="en" sz="1500" dirty="0" smtClean="0">
                <a:solidFill>
                  <a:srgbClr val="252525"/>
                </a:solidFill>
                <a:highlight>
                  <a:srgbClr val="FFFFFF"/>
                </a:highlight>
                <a:latin typeface="Times New Roman"/>
                <a:ea typeface="Times New Roman"/>
                <a:cs typeface="Times New Roman"/>
                <a:sym typeface="Times New Roman"/>
              </a:rPr>
              <a:t>Weights</a:t>
            </a:r>
            <a:r>
              <a:rPr lang="en" sz="1500" b="1" dirty="0" smtClean="0">
                <a:solidFill>
                  <a:srgbClr val="252525"/>
                </a:solidFill>
                <a:highlight>
                  <a:srgbClr val="FFFFFF"/>
                </a:highlight>
                <a:latin typeface="Times New Roman"/>
                <a:ea typeface="Times New Roman"/>
                <a:cs typeface="Times New Roman"/>
                <a:sym typeface="Times New Roman"/>
              </a:rPr>
              <a:t> </a:t>
            </a:r>
            <a:r>
              <a:rPr lang="en" sz="1500" b="1" dirty="0">
                <a:solidFill>
                  <a:srgbClr val="252525"/>
                </a:solidFill>
                <a:highlight>
                  <a:srgbClr val="FFFFFF"/>
                </a:highlight>
                <a:latin typeface="Times New Roman"/>
                <a:ea typeface="Times New Roman"/>
                <a:cs typeface="Times New Roman"/>
                <a:sym typeface="Times New Roman"/>
              </a:rPr>
              <a:t>w</a:t>
            </a:r>
            <a:r>
              <a:rPr lang="en" sz="1500" b="1" baseline="-25000" dirty="0">
                <a:solidFill>
                  <a:srgbClr val="252525"/>
                </a:solidFill>
                <a:highlight>
                  <a:srgbClr val="FFFFFF"/>
                </a:highlight>
                <a:latin typeface="Times New Roman"/>
                <a:ea typeface="Times New Roman"/>
                <a:cs typeface="Times New Roman"/>
                <a:sym typeface="Times New Roman"/>
              </a:rPr>
              <a:t>i </a:t>
            </a:r>
            <a:r>
              <a:rPr lang="en" sz="1500" dirty="0">
                <a:solidFill>
                  <a:srgbClr val="252525"/>
                </a:solidFill>
                <a:highlight>
                  <a:srgbClr val="FFFFFF"/>
                </a:highlight>
                <a:latin typeface="Times New Roman"/>
                <a:ea typeface="Times New Roman"/>
                <a:cs typeface="Times New Roman"/>
                <a:sym typeface="Times New Roman"/>
              </a:rPr>
              <a:t>are the probabilities of the two classes separated by a threshold t and </a:t>
            </a:r>
            <a:r>
              <a:rPr lang="en" sz="1500" dirty="0">
                <a:solidFill>
                  <a:srgbClr val="252525"/>
                </a:solidFill>
                <a:latin typeface="Times New Roman"/>
                <a:ea typeface="Times New Roman"/>
                <a:cs typeface="Times New Roman"/>
                <a:sym typeface="Times New Roman"/>
              </a:rPr>
              <a:t>σ</a:t>
            </a:r>
            <a:r>
              <a:rPr lang="en" sz="1500" baseline="-25000" dirty="0">
                <a:solidFill>
                  <a:srgbClr val="252525"/>
                </a:solidFill>
                <a:latin typeface="Times New Roman"/>
                <a:ea typeface="Times New Roman"/>
                <a:cs typeface="Times New Roman"/>
                <a:sym typeface="Times New Roman"/>
              </a:rPr>
              <a:t>i</a:t>
            </a:r>
            <a:r>
              <a:rPr lang="en" sz="1500" dirty="0">
                <a:solidFill>
                  <a:srgbClr val="252525"/>
                </a:solidFill>
                <a:highlight>
                  <a:srgbClr val="FFFFFF"/>
                </a:highlight>
                <a:latin typeface="Times New Roman"/>
                <a:ea typeface="Times New Roman"/>
                <a:cs typeface="Times New Roman"/>
                <a:sym typeface="Times New Roman"/>
              </a:rPr>
              <a:t>  are variances of </a:t>
            </a:r>
            <a:r>
              <a:rPr lang="en" sz="1500" dirty="0" smtClean="0">
                <a:solidFill>
                  <a:srgbClr val="252525"/>
                </a:solidFill>
                <a:highlight>
                  <a:srgbClr val="FFFFFF"/>
                </a:highlight>
                <a:latin typeface="Times New Roman"/>
                <a:ea typeface="Times New Roman"/>
                <a:cs typeface="Times New Roman"/>
                <a:sym typeface="Times New Roman"/>
              </a:rPr>
              <a:t>these classes</a:t>
            </a:r>
            <a:r>
              <a:rPr lang="en" sz="1500" dirty="0">
                <a:solidFill>
                  <a:srgbClr val="252525"/>
                </a:solidFill>
                <a:highlight>
                  <a:srgbClr val="FFFFFF"/>
                </a:highlight>
                <a:latin typeface="Times New Roman"/>
                <a:ea typeface="Times New Roman"/>
                <a:cs typeface="Times New Roman"/>
                <a:sym typeface="Times New Roman"/>
              </a:rPr>
              <a:t>. Otsu shows that minimizing the intra-class variance is the same as maximizing inter-class variance.</a:t>
            </a:r>
          </a:p>
          <a:p>
            <a:pPr marL="457200" lvl="0" indent="-228600" algn="just" rtl="0">
              <a:spcBef>
                <a:spcPts val="0"/>
              </a:spcBef>
              <a:buClr>
                <a:srgbClr val="252525"/>
              </a:buClr>
              <a:buSzPct val="100000"/>
              <a:buFont typeface="Arial" pitchFamily="34" charset="0"/>
              <a:buChar char="•"/>
            </a:pPr>
            <a:r>
              <a:rPr lang="en" sz="1500" dirty="0" smtClean="0">
                <a:solidFill>
                  <a:srgbClr val="252525"/>
                </a:solidFill>
                <a:highlight>
                  <a:srgbClr val="FFFFFF"/>
                </a:highlight>
                <a:latin typeface="Times New Roman"/>
                <a:ea typeface="Times New Roman"/>
                <a:cs typeface="Times New Roman"/>
                <a:sym typeface="Times New Roman"/>
              </a:rPr>
              <a:t>The </a:t>
            </a:r>
            <a:r>
              <a:rPr lang="en" sz="1500" dirty="0">
                <a:solidFill>
                  <a:srgbClr val="252525"/>
                </a:solidFill>
                <a:highlight>
                  <a:srgbClr val="FFFFFF"/>
                </a:highlight>
                <a:latin typeface="Times New Roman"/>
                <a:ea typeface="Times New Roman"/>
                <a:cs typeface="Times New Roman"/>
                <a:sym typeface="Times New Roman"/>
              </a:rPr>
              <a:t>Otsu method produces a threshold on the 0:1 scale. This threshold applies to the dynamic range of pixel intensities present in the image. </a:t>
            </a:r>
          </a:p>
          <a:p>
            <a:pPr lvl="0" algn="ctr">
              <a:spcBef>
                <a:spcPts val="0"/>
              </a:spcBef>
              <a:buNone/>
            </a:pPr>
            <a:endParaRPr sz="1500">
              <a:solidFill>
                <a:srgbClr val="252525"/>
              </a:solidFill>
              <a:highlight>
                <a:srgbClr val="FFFFFF"/>
              </a:highlight>
              <a:latin typeface="Times New Roman"/>
              <a:ea typeface="Times New Roman"/>
              <a:cs typeface="Times New Roman"/>
              <a:sym typeface="Times New Roman"/>
            </a:endParaRPr>
          </a:p>
        </p:txBody>
      </p:sp>
      <p:sp>
        <p:nvSpPr>
          <p:cNvPr id="335" name="Shape 335"/>
          <p:cNvSpPr txBox="1"/>
          <p:nvPr/>
        </p:nvSpPr>
        <p:spPr>
          <a:xfrm flipH="1">
            <a:off x="3000199" y="1980875"/>
            <a:ext cx="3291300" cy="450000"/>
          </a:xfrm>
          <a:prstGeom prst="rect">
            <a:avLst/>
          </a:prstGeom>
          <a:noFill/>
          <a:ln>
            <a:noFill/>
          </a:ln>
        </p:spPr>
        <p:txBody>
          <a:bodyPr lIns="91425" tIns="91425" rIns="91425" bIns="91425" anchor="ctr" anchorCtr="0">
            <a:noAutofit/>
          </a:bodyPr>
          <a:lstStyle/>
          <a:p>
            <a:pPr lvl="0" algn="ctr" rtl="0">
              <a:lnSpc>
                <a:spcPct val="115000"/>
              </a:lnSpc>
              <a:spcBef>
                <a:spcPts val="0"/>
              </a:spcBef>
              <a:spcAft>
                <a:spcPts val="1600"/>
              </a:spcAft>
              <a:buNone/>
            </a:pPr>
            <a:r>
              <a:rPr lang="en" sz="1800" b="1">
                <a:solidFill>
                  <a:srgbClr val="252525"/>
                </a:solidFill>
                <a:latin typeface="Times New Roman"/>
                <a:ea typeface="Times New Roman"/>
                <a:cs typeface="Times New Roman"/>
                <a:sym typeface="Times New Roman"/>
              </a:rPr>
              <a:t>σ</a:t>
            </a:r>
            <a:r>
              <a:rPr lang="en" sz="1800" b="1" baseline="-25000">
                <a:solidFill>
                  <a:srgbClr val="252525"/>
                </a:solidFill>
                <a:latin typeface="Times New Roman"/>
                <a:ea typeface="Times New Roman"/>
                <a:cs typeface="Times New Roman"/>
                <a:sym typeface="Times New Roman"/>
              </a:rPr>
              <a:t>w</a:t>
            </a:r>
            <a:r>
              <a:rPr lang="en" sz="1800" b="1" baseline="30000">
                <a:solidFill>
                  <a:srgbClr val="252525"/>
                </a:solidFill>
                <a:latin typeface="Times New Roman"/>
                <a:ea typeface="Times New Roman"/>
                <a:cs typeface="Times New Roman"/>
                <a:sym typeface="Times New Roman"/>
              </a:rPr>
              <a:t>2</a:t>
            </a:r>
            <a:r>
              <a:rPr lang="en" sz="1800" b="1">
                <a:solidFill>
                  <a:srgbClr val="252525"/>
                </a:solidFill>
                <a:latin typeface="Times New Roman"/>
                <a:ea typeface="Times New Roman"/>
                <a:cs typeface="Times New Roman"/>
                <a:sym typeface="Times New Roman"/>
              </a:rPr>
              <a:t>(t) = w</a:t>
            </a:r>
            <a:r>
              <a:rPr lang="en" sz="1800" b="1" baseline="-25000">
                <a:solidFill>
                  <a:srgbClr val="252525"/>
                </a:solidFill>
                <a:latin typeface="Times New Roman"/>
                <a:ea typeface="Times New Roman"/>
                <a:cs typeface="Times New Roman"/>
                <a:sym typeface="Times New Roman"/>
              </a:rPr>
              <a:t>1</a:t>
            </a:r>
            <a:r>
              <a:rPr lang="en" sz="1800" b="1">
                <a:solidFill>
                  <a:srgbClr val="252525"/>
                </a:solidFill>
                <a:latin typeface="Times New Roman"/>
                <a:ea typeface="Times New Roman"/>
                <a:cs typeface="Times New Roman"/>
                <a:sym typeface="Times New Roman"/>
              </a:rPr>
              <a:t>(t) σ</a:t>
            </a:r>
            <a:r>
              <a:rPr lang="en" sz="1800" b="1" baseline="30000">
                <a:solidFill>
                  <a:srgbClr val="252525"/>
                </a:solidFill>
                <a:latin typeface="Times New Roman"/>
                <a:ea typeface="Times New Roman"/>
                <a:cs typeface="Times New Roman"/>
                <a:sym typeface="Times New Roman"/>
              </a:rPr>
              <a:t>2</a:t>
            </a:r>
            <a:r>
              <a:rPr lang="en" sz="1800" b="1" baseline="-25000">
                <a:solidFill>
                  <a:srgbClr val="252525"/>
                </a:solidFill>
                <a:latin typeface="Times New Roman"/>
                <a:ea typeface="Times New Roman"/>
                <a:cs typeface="Times New Roman"/>
                <a:sym typeface="Times New Roman"/>
              </a:rPr>
              <a:t>1</a:t>
            </a:r>
            <a:r>
              <a:rPr lang="en" sz="1800" b="1">
                <a:solidFill>
                  <a:srgbClr val="252525"/>
                </a:solidFill>
                <a:latin typeface="Times New Roman"/>
                <a:ea typeface="Times New Roman"/>
                <a:cs typeface="Times New Roman"/>
                <a:sym typeface="Times New Roman"/>
              </a:rPr>
              <a:t>(t) + w</a:t>
            </a:r>
            <a:r>
              <a:rPr lang="en" sz="1800" b="1" baseline="-25000">
                <a:solidFill>
                  <a:srgbClr val="252525"/>
                </a:solidFill>
                <a:latin typeface="Times New Roman"/>
                <a:ea typeface="Times New Roman"/>
                <a:cs typeface="Times New Roman"/>
                <a:sym typeface="Times New Roman"/>
              </a:rPr>
              <a:t>2</a:t>
            </a:r>
            <a:r>
              <a:rPr lang="en" sz="1800" b="1">
                <a:solidFill>
                  <a:srgbClr val="252525"/>
                </a:solidFill>
                <a:latin typeface="Times New Roman"/>
                <a:ea typeface="Times New Roman"/>
                <a:cs typeface="Times New Roman"/>
                <a:sym typeface="Times New Roman"/>
              </a:rPr>
              <a:t>(t) σ</a:t>
            </a:r>
            <a:r>
              <a:rPr lang="en" sz="1800" b="1" baseline="30000">
                <a:solidFill>
                  <a:srgbClr val="252525"/>
                </a:solidFill>
                <a:latin typeface="Times New Roman"/>
                <a:ea typeface="Times New Roman"/>
                <a:cs typeface="Times New Roman"/>
                <a:sym typeface="Times New Roman"/>
              </a:rPr>
              <a:t>2</a:t>
            </a:r>
            <a:r>
              <a:rPr lang="en" sz="1800" b="1" baseline="-25000">
                <a:solidFill>
                  <a:srgbClr val="252525"/>
                </a:solidFill>
                <a:latin typeface="Times New Roman"/>
                <a:ea typeface="Times New Roman"/>
                <a:cs typeface="Times New Roman"/>
                <a:sym typeface="Times New Roman"/>
              </a:rPr>
              <a:t>2</a:t>
            </a:r>
            <a:r>
              <a:rPr lang="en" sz="1800" b="1">
                <a:solidFill>
                  <a:srgbClr val="252525"/>
                </a:solidFill>
                <a:latin typeface="Times New Roman"/>
                <a:ea typeface="Times New Roman"/>
                <a:cs typeface="Times New Roman"/>
                <a:sym typeface="Times New Roman"/>
              </a:rPr>
              <a:t>(t)</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34">
                                            <p:txEl>
                                              <p:pRg st="0" end="0"/>
                                            </p:txEl>
                                          </p:spTgt>
                                        </p:tgtEl>
                                        <p:attrNameLst>
                                          <p:attrName>style.visibility</p:attrName>
                                        </p:attrNameLst>
                                      </p:cBhvr>
                                      <p:to>
                                        <p:strVal val="visible"/>
                                      </p:to>
                                    </p:set>
                                    <p:animEffect transition="in" filter="fade">
                                      <p:cBhvr>
                                        <p:cTn id="7" dur="2000"/>
                                        <p:tgtEl>
                                          <p:spTgt spid="334">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334">
                                            <p:txEl>
                                              <p:pRg st="2" end="2"/>
                                            </p:txEl>
                                          </p:spTgt>
                                        </p:tgtEl>
                                        <p:attrNameLst>
                                          <p:attrName>style.visibility</p:attrName>
                                        </p:attrNameLst>
                                      </p:cBhvr>
                                      <p:to>
                                        <p:strVal val="visible"/>
                                      </p:to>
                                    </p:set>
                                    <p:animEffect transition="in" filter="fade">
                                      <p:cBhvr>
                                        <p:cTn id="11" dur="2000"/>
                                        <p:tgtEl>
                                          <p:spTgt spid="334">
                                            <p:txEl>
                                              <p:pRg st="2" end="2"/>
                                            </p:txEl>
                                          </p:spTgt>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334">
                                            <p:txEl>
                                              <p:pRg st="3" end="3"/>
                                            </p:txEl>
                                          </p:spTgt>
                                        </p:tgtEl>
                                        <p:attrNameLst>
                                          <p:attrName>style.visibility</p:attrName>
                                        </p:attrNameLst>
                                      </p:cBhvr>
                                      <p:to>
                                        <p:strVal val="visible"/>
                                      </p:to>
                                    </p:set>
                                    <p:animEffect transition="in" filter="fade">
                                      <p:cBhvr>
                                        <p:cTn id="15" dur="2000"/>
                                        <p:tgtEl>
                                          <p:spTgt spid="33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Shape 340"/>
          <p:cNvSpPr txBox="1">
            <a:spLocks noGrp="1"/>
          </p:cNvSpPr>
          <p:nvPr>
            <p:ph type="title"/>
          </p:nvPr>
        </p:nvSpPr>
        <p:spPr>
          <a:xfrm>
            <a:off x="-53550" y="153825"/>
            <a:ext cx="9251099" cy="800999"/>
          </a:xfrm>
          <a:prstGeom prst="rect">
            <a:avLst/>
          </a:prstGeom>
        </p:spPr>
        <p:txBody>
          <a:bodyPr lIns="91425" tIns="91425" rIns="91425" bIns="91425" anchor="t" anchorCtr="0">
            <a:noAutofit/>
          </a:bodyPr>
          <a:lstStyle/>
          <a:p>
            <a:pPr algn="ctr" rtl="0">
              <a:spcBef>
                <a:spcPts val="0"/>
              </a:spcBef>
              <a:buNone/>
            </a:pPr>
            <a:r>
              <a:rPr lang="en" sz="3000">
                <a:latin typeface="Times New Roman"/>
                <a:ea typeface="Times New Roman"/>
                <a:cs typeface="Times New Roman"/>
                <a:sym typeface="Times New Roman"/>
              </a:rPr>
              <a:t>IMPLEMENTATION OF OTSU’S METHOD</a:t>
            </a:r>
          </a:p>
          <a:p>
            <a:pPr>
              <a:spcBef>
                <a:spcPts val="0"/>
              </a:spcBef>
              <a:buNone/>
            </a:pPr>
            <a:endParaRPr>
              <a:latin typeface="Times New Roman"/>
              <a:ea typeface="Times New Roman"/>
              <a:cs typeface="Times New Roman"/>
              <a:sym typeface="Times New Roman"/>
            </a:endParaRPr>
          </a:p>
        </p:txBody>
      </p:sp>
      <p:sp>
        <p:nvSpPr>
          <p:cNvPr id="341" name="Shape 341"/>
          <p:cNvSpPr txBox="1">
            <a:spLocks noGrp="1"/>
          </p:cNvSpPr>
          <p:nvPr>
            <p:ph type="body" idx="1"/>
          </p:nvPr>
        </p:nvSpPr>
        <p:spPr>
          <a:xfrm>
            <a:off x="759575" y="153825"/>
            <a:ext cx="8520599" cy="3340199"/>
          </a:xfrm>
          <a:prstGeom prst="rect">
            <a:avLst/>
          </a:prstGeom>
        </p:spPr>
        <p:txBody>
          <a:bodyPr lIns="91425" tIns="91425" rIns="91425" bIns="91425" anchor="t" anchorCtr="0">
            <a:noAutofit/>
          </a:bodyPr>
          <a:lstStyle/>
          <a:p>
            <a:pPr marL="228600" indent="0" rtl="0">
              <a:lnSpc>
                <a:spcPct val="142000"/>
              </a:lnSpc>
              <a:spcBef>
                <a:spcPts val="0"/>
              </a:spcBef>
              <a:spcAft>
                <a:spcPts val="800"/>
              </a:spcAft>
              <a:buNone/>
            </a:pPr>
            <a:endParaRPr sz="1400">
              <a:solidFill>
                <a:srgbClr val="404040"/>
              </a:solidFill>
              <a:highlight>
                <a:srgbClr val="FFFFFF"/>
              </a:highlight>
              <a:latin typeface="Times New Roman"/>
              <a:ea typeface="Times New Roman"/>
              <a:cs typeface="Times New Roman"/>
              <a:sym typeface="Times New Roman"/>
            </a:endParaRPr>
          </a:p>
          <a:p>
            <a:pPr rtl="0">
              <a:lnSpc>
                <a:spcPct val="100000"/>
              </a:lnSpc>
              <a:spcBef>
                <a:spcPts val="0"/>
              </a:spcBef>
              <a:spcAft>
                <a:spcPts val="0"/>
              </a:spcAft>
              <a:buNone/>
            </a:pPr>
            <a:endParaRPr sz="1400">
              <a:latin typeface="Times New Roman"/>
              <a:ea typeface="Times New Roman"/>
              <a:cs typeface="Times New Roman"/>
              <a:sym typeface="Times New Roman"/>
            </a:endParaRPr>
          </a:p>
          <a:p>
            <a:pPr rtl="0">
              <a:lnSpc>
                <a:spcPct val="100000"/>
              </a:lnSpc>
              <a:spcBef>
                <a:spcPts val="0"/>
              </a:spcBef>
              <a:spcAft>
                <a:spcPts val="0"/>
              </a:spcAft>
              <a:buNone/>
            </a:pPr>
            <a:r>
              <a:rPr lang="en" sz="1400" dirty="0">
                <a:latin typeface="Times New Roman"/>
                <a:ea typeface="Times New Roman"/>
                <a:cs typeface="Times New Roman"/>
                <a:sym typeface="Times New Roman"/>
              </a:rPr>
              <a:t>Code Script:				 </a:t>
            </a:r>
            <a:r>
              <a:rPr lang="en" sz="1400" dirty="0" smtClean="0">
                <a:latin typeface="Times New Roman"/>
                <a:ea typeface="Times New Roman"/>
                <a:cs typeface="Times New Roman"/>
                <a:sym typeface="Times New Roman"/>
              </a:rPr>
              <a:t>        Code </a:t>
            </a:r>
            <a:r>
              <a:rPr lang="en" sz="1400" dirty="0">
                <a:latin typeface="Times New Roman"/>
                <a:ea typeface="Times New Roman"/>
                <a:cs typeface="Times New Roman"/>
                <a:sym typeface="Times New Roman"/>
              </a:rPr>
              <a:t>Script:</a:t>
            </a:r>
          </a:p>
          <a:p>
            <a:pPr lvl="0" rtl="0">
              <a:lnSpc>
                <a:spcPct val="100000"/>
              </a:lnSpc>
              <a:spcBef>
                <a:spcPts val="0"/>
              </a:spcBef>
              <a:spcAft>
                <a:spcPts val="0"/>
              </a:spcAft>
              <a:buNone/>
            </a:pPr>
            <a:r>
              <a:rPr lang="en" sz="1400" dirty="0">
                <a:solidFill>
                  <a:srgbClr val="404040"/>
                </a:solidFill>
                <a:latin typeface="Courier New"/>
                <a:ea typeface="Courier New"/>
                <a:cs typeface="Courier New"/>
                <a:sym typeface="Courier New"/>
              </a:rPr>
              <a:t>&gt;&gt;level=graythresh(gauss1);	 </a:t>
            </a:r>
            <a:r>
              <a:rPr lang="en" sz="1400" dirty="0" smtClean="0">
                <a:solidFill>
                  <a:srgbClr val="404040"/>
                </a:solidFill>
                <a:latin typeface="Courier New"/>
                <a:ea typeface="Courier New"/>
                <a:cs typeface="Courier New"/>
                <a:sym typeface="Courier New"/>
              </a:rPr>
              <a:t>   &gt;&gt;</a:t>
            </a:r>
            <a:r>
              <a:rPr lang="en" sz="1400" dirty="0">
                <a:solidFill>
                  <a:srgbClr val="404040"/>
                </a:solidFill>
                <a:latin typeface="Courier New"/>
                <a:ea typeface="Courier New"/>
                <a:cs typeface="Courier New"/>
                <a:sym typeface="Courier New"/>
              </a:rPr>
              <a:t>level=multithresh(gauss1);</a:t>
            </a:r>
            <a:br>
              <a:rPr lang="en" sz="1400" dirty="0">
                <a:solidFill>
                  <a:srgbClr val="404040"/>
                </a:solidFill>
                <a:latin typeface="Courier New"/>
                <a:ea typeface="Courier New"/>
                <a:cs typeface="Courier New"/>
                <a:sym typeface="Courier New"/>
              </a:rPr>
            </a:br>
            <a:r>
              <a:rPr lang="en" sz="1400" dirty="0">
                <a:solidFill>
                  <a:srgbClr val="404040"/>
                </a:solidFill>
                <a:latin typeface="Courier New"/>
                <a:ea typeface="Courier New"/>
                <a:cs typeface="Courier New"/>
                <a:sym typeface="Courier New"/>
              </a:rPr>
              <a:t>&gt;&gt;BW = im2bw(gauss1,level);	 </a:t>
            </a:r>
            <a:r>
              <a:rPr lang="en" sz="1400" dirty="0" smtClean="0">
                <a:solidFill>
                  <a:srgbClr val="404040"/>
                </a:solidFill>
                <a:latin typeface="Courier New"/>
                <a:ea typeface="Courier New"/>
                <a:cs typeface="Courier New"/>
                <a:sym typeface="Courier New"/>
              </a:rPr>
              <a:t>   &gt;&gt;</a:t>
            </a:r>
            <a:r>
              <a:rPr lang="en" sz="1400" dirty="0">
                <a:solidFill>
                  <a:srgbClr val="404040"/>
                </a:solidFill>
                <a:latin typeface="Courier New"/>
                <a:ea typeface="Courier New"/>
                <a:cs typeface="Courier New"/>
                <a:sym typeface="Courier New"/>
              </a:rPr>
              <a:t>BW = im2bw(gauss1,level);</a:t>
            </a:r>
            <a:br>
              <a:rPr lang="en" sz="1400" dirty="0">
                <a:solidFill>
                  <a:srgbClr val="404040"/>
                </a:solidFill>
                <a:latin typeface="Courier New"/>
                <a:ea typeface="Courier New"/>
                <a:cs typeface="Courier New"/>
                <a:sym typeface="Courier New"/>
              </a:rPr>
            </a:br>
            <a:r>
              <a:rPr lang="en" sz="1400" dirty="0">
                <a:solidFill>
                  <a:srgbClr val="404040"/>
                </a:solidFill>
                <a:latin typeface="Courier New"/>
                <a:ea typeface="Courier New"/>
                <a:cs typeface="Courier New"/>
                <a:sym typeface="Courier New"/>
              </a:rPr>
              <a:t>&gt;&gt;</a:t>
            </a:r>
            <a:r>
              <a:rPr lang="en" sz="1400" dirty="0" smtClean="0">
                <a:solidFill>
                  <a:srgbClr val="404040"/>
                </a:solidFill>
                <a:latin typeface="Courier New"/>
                <a:ea typeface="Courier New"/>
                <a:cs typeface="Courier New"/>
                <a:sym typeface="Courier New"/>
              </a:rPr>
              <a:t>imshow(BW)</a:t>
            </a:r>
            <a:r>
              <a:rPr lang="en" sz="1400" dirty="0">
                <a:solidFill>
                  <a:srgbClr val="404040"/>
                </a:solidFill>
                <a:latin typeface="Courier New"/>
                <a:ea typeface="Courier New"/>
                <a:cs typeface="Courier New"/>
                <a:sym typeface="Courier New"/>
              </a:rPr>
              <a:t>			</a:t>
            </a:r>
            <a:r>
              <a:rPr lang="en" sz="1400" dirty="0" smtClean="0">
                <a:solidFill>
                  <a:srgbClr val="404040"/>
                </a:solidFill>
                <a:latin typeface="Courier New"/>
                <a:ea typeface="Courier New"/>
                <a:cs typeface="Courier New"/>
                <a:sym typeface="Courier New"/>
              </a:rPr>
              <a:t>    &gt;&gt;</a:t>
            </a:r>
            <a:r>
              <a:rPr lang="en" sz="1400" dirty="0">
                <a:solidFill>
                  <a:srgbClr val="404040"/>
                </a:solidFill>
                <a:latin typeface="Courier New"/>
                <a:ea typeface="Courier New"/>
                <a:cs typeface="Courier New"/>
                <a:sym typeface="Courier New"/>
              </a:rPr>
              <a:t>imshow(BW)</a:t>
            </a:r>
          </a:p>
          <a:p>
            <a:pPr lvl="0" rtl="0">
              <a:lnSpc>
                <a:spcPct val="100000"/>
              </a:lnSpc>
              <a:spcBef>
                <a:spcPts val="0"/>
              </a:spcBef>
              <a:spcAft>
                <a:spcPts val="0"/>
              </a:spcAft>
              <a:buNone/>
            </a:pPr>
            <a:endParaRPr sz="1400">
              <a:solidFill>
                <a:srgbClr val="404040"/>
              </a:solidFill>
              <a:latin typeface="Courier New"/>
              <a:ea typeface="Courier New"/>
              <a:cs typeface="Courier New"/>
              <a:sym typeface="Courier New"/>
            </a:endParaRPr>
          </a:p>
          <a:p>
            <a:pPr rtl="0">
              <a:lnSpc>
                <a:spcPct val="100000"/>
              </a:lnSpc>
              <a:spcBef>
                <a:spcPts val="0"/>
              </a:spcBef>
              <a:spcAft>
                <a:spcPts val="0"/>
              </a:spcAft>
              <a:buNone/>
            </a:pPr>
            <a:r>
              <a:rPr lang="en" sz="1400" dirty="0">
                <a:solidFill>
                  <a:srgbClr val="404040"/>
                </a:solidFill>
                <a:latin typeface="Courier New"/>
                <a:ea typeface="Courier New"/>
                <a:cs typeface="Courier New"/>
                <a:sym typeface="Courier New"/>
              </a:rPr>
              <a:t/>
            </a:r>
            <a:br>
              <a:rPr lang="en" sz="1400" dirty="0">
                <a:solidFill>
                  <a:srgbClr val="404040"/>
                </a:solidFill>
                <a:latin typeface="Courier New"/>
                <a:ea typeface="Courier New"/>
                <a:cs typeface="Courier New"/>
                <a:sym typeface="Courier New"/>
              </a:rPr>
            </a:br>
            <a:endParaRPr lang="en" sz="1400" dirty="0">
              <a:solidFill>
                <a:srgbClr val="404040"/>
              </a:solidFill>
              <a:latin typeface="Courier New"/>
              <a:ea typeface="Courier New"/>
              <a:cs typeface="Courier New"/>
              <a:sym typeface="Courier New"/>
            </a:endParaRPr>
          </a:p>
        </p:txBody>
      </p:sp>
      <p:pic>
        <p:nvPicPr>
          <p:cNvPr id="342" name="Shape 342"/>
          <p:cNvPicPr preferRelativeResize="0"/>
          <p:nvPr/>
        </p:nvPicPr>
        <p:blipFill>
          <a:blip r:embed="rId3">
            <a:alphaModFix/>
          </a:blip>
          <a:stretch>
            <a:fillRect/>
          </a:stretch>
        </p:blipFill>
        <p:spPr>
          <a:xfrm>
            <a:off x="134275" y="1953593"/>
            <a:ext cx="4534774" cy="3164831"/>
          </a:xfrm>
          <a:prstGeom prst="rect">
            <a:avLst/>
          </a:prstGeom>
          <a:noFill/>
          <a:ln>
            <a:noFill/>
          </a:ln>
        </p:spPr>
      </p:pic>
      <p:pic>
        <p:nvPicPr>
          <p:cNvPr id="343" name="Shape 343"/>
          <p:cNvPicPr preferRelativeResize="0"/>
          <p:nvPr/>
        </p:nvPicPr>
        <p:blipFill>
          <a:blip r:embed="rId4">
            <a:alphaModFix/>
          </a:blip>
          <a:stretch>
            <a:fillRect/>
          </a:stretch>
        </p:blipFill>
        <p:spPr>
          <a:xfrm>
            <a:off x="4336850" y="1928512"/>
            <a:ext cx="4534774" cy="3214999"/>
          </a:xfrm>
          <a:prstGeom prst="rect">
            <a:avLst/>
          </a:prstGeom>
          <a:noFill/>
          <a:ln>
            <a:noFill/>
          </a:ln>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1"/>
                                        </p:tgtEl>
                                        <p:attrNameLst>
                                          <p:attrName>style.visibility</p:attrName>
                                        </p:attrNameLst>
                                      </p:cBhvr>
                                      <p:to>
                                        <p:strVal val="visible"/>
                                      </p:to>
                                    </p:set>
                                    <p:animEffect transition="in" filter="fade">
                                      <p:cBhvr>
                                        <p:cTn id="7" dur="2000"/>
                                        <p:tgtEl>
                                          <p:spTgt spid="341"/>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342"/>
                                        </p:tgtEl>
                                        <p:attrNameLst>
                                          <p:attrName>style.visibility</p:attrName>
                                        </p:attrNameLst>
                                      </p:cBhvr>
                                      <p:to>
                                        <p:strVal val="visible"/>
                                      </p:to>
                                    </p:set>
                                    <p:animEffect transition="in" filter="fade">
                                      <p:cBhvr>
                                        <p:cTn id="11" dur="2000"/>
                                        <p:tgtEl>
                                          <p:spTgt spid="342"/>
                                        </p:tgtEl>
                                      </p:cBhvr>
                                    </p:animEffect>
                                  </p:childTnLst>
                                </p:cTn>
                              </p:par>
                              <p:par>
                                <p:cTn id="12" presetID="10" presetClass="entr" presetSubtype="0" fill="hold" nodeType="withEffect">
                                  <p:stCondLst>
                                    <p:cond delay="0"/>
                                  </p:stCondLst>
                                  <p:childTnLst>
                                    <p:set>
                                      <p:cBhvr>
                                        <p:cTn id="13" dur="1" fill="hold">
                                          <p:stCondLst>
                                            <p:cond delay="0"/>
                                          </p:stCondLst>
                                        </p:cTn>
                                        <p:tgtEl>
                                          <p:spTgt spid="343"/>
                                        </p:tgtEl>
                                        <p:attrNameLst>
                                          <p:attrName>style.visibility</p:attrName>
                                        </p:attrNameLst>
                                      </p:cBhvr>
                                      <p:to>
                                        <p:strVal val="visible"/>
                                      </p:to>
                                    </p:set>
                                    <p:animEffect transition="in" filter="fade">
                                      <p:cBhvr>
                                        <p:cTn id="14" dur="1000"/>
                                        <p:tgtEl>
                                          <p:spTgt spid="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Shape 348"/>
          <p:cNvSpPr txBox="1">
            <a:spLocks noGrp="1"/>
          </p:cNvSpPr>
          <p:nvPr>
            <p:ph type="body" idx="1"/>
          </p:nvPr>
        </p:nvSpPr>
        <p:spPr>
          <a:xfrm>
            <a:off x="437425" y="869475"/>
            <a:ext cx="8520599" cy="4137899"/>
          </a:xfrm>
          <a:prstGeom prst="rect">
            <a:avLst/>
          </a:prstGeom>
        </p:spPr>
        <p:txBody>
          <a:bodyPr lIns="91425" tIns="91425" rIns="91425" bIns="91425" anchor="t" anchorCtr="0">
            <a:noAutofit/>
          </a:bodyPr>
          <a:lstStyle/>
          <a:p>
            <a:pPr rtl="0">
              <a:lnSpc>
                <a:spcPct val="100000"/>
              </a:lnSpc>
              <a:spcBef>
                <a:spcPts val="0"/>
              </a:spcBef>
              <a:buNone/>
            </a:pPr>
            <a:endParaRPr sz="1200"/>
          </a:p>
          <a:p>
            <a:pPr>
              <a:spcBef>
                <a:spcPts val="0"/>
              </a:spcBef>
              <a:buNone/>
            </a:pPr>
            <a:endParaRPr sz="1200"/>
          </a:p>
        </p:txBody>
      </p:sp>
      <p:pic>
        <p:nvPicPr>
          <p:cNvPr id="349" name="Shape 349"/>
          <p:cNvPicPr preferRelativeResize="0"/>
          <p:nvPr/>
        </p:nvPicPr>
        <p:blipFill>
          <a:blip r:embed="rId3">
            <a:alphaModFix/>
          </a:blip>
          <a:stretch>
            <a:fillRect/>
          </a:stretch>
        </p:blipFill>
        <p:spPr>
          <a:xfrm>
            <a:off x="605025" y="2241225"/>
            <a:ext cx="3868049" cy="2699525"/>
          </a:xfrm>
          <a:prstGeom prst="rect">
            <a:avLst/>
          </a:prstGeom>
          <a:noFill/>
          <a:ln>
            <a:noFill/>
          </a:ln>
        </p:spPr>
      </p:pic>
      <p:sp>
        <p:nvSpPr>
          <p:cNvPr id="350" name="Shape 350"/>
          <p:cNvSpPr txBox="1"/>
          <p:nvPr/>
        </p:nvSpPr>
        <p:spPr>
          <a:xfrm>
            <a:off x="1004325" y="963750"/>
            <a:ext cx="2985599" cy="1134599"/>
          </a:xfrm>
          <a:prstGeom prst="rect">
            <a:avLst/>
          </a:prstGeom>
          <a:noFill/>
          <a:ln>
            <a:noFill/>
          </a:ln>
        </p:spPr>
        <p:txBody>
          <a:bodyPr lIns="91425" tIns="91425" rIns="91425" bIns="91425" anchor="t" anchorCtr="0">
            <a:noAutofit/>
          </a:bodyPr>
          <a:lstStyle/>
          <a:p>
            <a:pPr rtl="0">
              <a:spcBef>
                <a:spcPts val="0"/>
              </a:spcBef>
              <a:buNone/>
            </a:pPr>
            <a:r>
              <a:rPr lang="en">
                <a:latin typeface="Source Code Pro"/>
                <a:ea typeface="Source Code Pro"/>
                <a:cs typeface="Source Code Pro"/>
                <a:sym typeface="Source Code Pro"/>
              </a:rPr>
              <a:t>Code Script:</a:t>
            </a:r>
          </a:p>
          <a:p>
            <a:pPr rtl="0">
              <a:spcBef>
                <a:spcPts val="0"/>
              </a:spcBef>
              <a:buNone/>
            </a:pPr>
            <a:r>
              <a:rPr lang="en">
                <a:latin typeface="Source Code Pro"/>
                <a:ea typeface="Source Code Pro"/>
                <a:cs typeface="Source Code Pro"/>
                <a:sym typeface="Source Code Pro"/>
              </a:rPr>
              <a:t>&gt;&gt;ero=imerode(BW,nb);</a:t>
            </a:r>
          </a:p>
          <a:p>
            <a:pPr rtl="0">
              <a:spcBef>
                <a:spcPts val="0"/>
              </a:spcBef>
              <a:buNone/>
            </a:pPr>
            <a:r>
              <a:rPr lang="en">
                <a:latin typeface="Source Code Pro"/>
                <a:ea typeface="Source Code Pro"/>
                <a:cs typeface="Source Code Pro"/>
                <a:sym typeface="Source Code Pro"/>
              </a:rPr>
              <a:t>&gt;&gt;figure;</a:t>
            </a:r>
          </a:p>
          <a:p>
            <a:pPr rtl="0">
              <a:spcBef>
                <a:spcPts val="0"/>
              </a:spcBef>
              <a:buNone/>
            </a:pPr>
            <a:r>
              <a:rPr lang="en">
                <a:latin typeface="Source Code Pro"/>
                <a:ea typeface="Source Code Pro"/>
                <a:cs typeface="Source Code Pro"/>
                <a:sym typeface="Source Code Pro"/>
              </a:rPr>
              <a:t>&gt;&gt;imshow(ero);</a:t>
            </a:r>
          </a:p>
          <a:p>
            <a:pPr rtl="0">
              <a:spcBef>
                <a:spcPts val="0"/>
              </a:spcBef>
              <a:buNone/>
            </a:pPr>
            <a:r>
              <a:rPr lang="en">
                <a:latin typeface="Source Code Pro"/>
                <a:ea typeface="Source Code Pro"/>
                <a:cs typeface="Source Code Pro"/>
                <a:sym typeface="Source Code Pro"/>
              </a:rPr>
              <a:t>&gt;&gt;title('eroded');</a:t>
            </a:r>
          </a:p>
          <a:p>
            <a:pPr>
              <a:spcBef>
                <a:spcPts val="0"/>
              </a:spcBef>
              <a:buNone/>
            </a:pPr>
            <a:endParaRPr/>
          </a:p>
        </p:txBody>
      </p:sp>
      <p:sp>
        <p:nvSpPr>
          <p:cNvPr id="351" name="Shape 351"/>
          <p:cNvSpPr txBox="1"/>
          <p:nvPr/>
        </p:nvSpPr>
        <p:spPr>
          <a:xfrm>
            <a:off x="4971150" y="963750"/>
            <a:ext cx="2985599" cy="1134599"/>
          </a:xfrm>
          <a:prstGeom prst="rect">
            <a:avLst/>
          </a:prstGeom>
          <a:noFill/>
          <a:ln>
            <a:noFill/>
          </a:ln>
        </p:spPr>
        <p:txBody>
          <a:bodyPr lIns="91425" tIns="91425" rIns="91425" bIns="91425" anchor="t" anchorCtr="0">
            <a:noAutofit/>
          </a:bodyPr>
          <a:lstStyle/>
          <a:p>
            <a:pPr lvl="0" rtl="0">
              <a:spcBef>
                <a:spcPts val="0"/>
              </a:spcBef>
              <a:buNone/>
            </a:pPr>
            <a:r>
              <a:rPr lang="en">
                <a:latin typeface="Source Code Pro"/>
                <a:ea typeface="Source Code Pro"/>
                <a:cs typeface="Source Code Pro"/>
                <a:sym typeface="Source Code Pro"/>
              </a:rPr>
              <a:t>Code Script:</a:t>
            </a:r>
          </a:p>
          <a:p>
            <a:pPr lvl="0" rtl="0">
              <a:spcBef>
                <a:spcPts val="0"/>
              </a:spcBef>
              <a:buNone/>
            </a:pPr>
            <a:r>
              <a:rPr lang="en">
                <a:latin typeface="Source Code Pro"/>
                <a:ea typeface="Source Code Pro"/>
                <a:cs typeface="Source Code Pro"/>
                <a:sym typeface="Source Code Pro"/>
              </a:rPr>
              <a:t>&gt;&gt;erm=imerode(BW,nb);</a:t>
            </a:r>
          </a:p>
          <a:p>
            <a:pPr lvl="0" rtl="0">
              <a:spcBef>
                <a:spcPts val="0"/>
              </a:spcBef>
              <a:buNone/>
            </a:pPr>
            <a:r>
              <a:rPr lang="en">
                <a:latin typeface="Source Code Pro"/>
                <a:ea typeface="Source Code Pro"/>
                <a:cs typeface="Source Code Pro"/>
                <a:sym typeface="Source Code Pro"/>
              </a:rPr>
              <a:t>&gt;&gt;figure;</a:t>
            </a:r>
          </a:p>
          <a:p>
            <a:pPr lvl="0" rtl="0">
              <a:spcBef>
                <a:spcPts val="0"/>
              </a:spcBef>
              <a:buNone/>
            </a:pPr>
            <a:r>
              <a:rPr lang="en">
                <a:latin typeface="Source Code Pro"/>
                <a:ea typeface="Source Code Pro"/>
                <a:cs typeface="Source Code Pro"/>
                <a:sym typeface="Source Code Pro"/>
              </a:rPr>
              <a:t>&gt;&gt;imshow(erm);</a:t>
            </a:r>
          </a:p>
          <a:p>
            <a:pPr lvl="0" rtl="0">
              <a:spcBef>
                <a:spcPts val="0"/>
              </a:spcBef>
              <a:buNone/>
            </a:pPr>
            <a:r>
              <a:rPr lang="en">
                <a:latin typeface="Source Code Pro"/>
                <a:ea typeface="Source Code Pro"/>
                <a:cs typeface="Source Code Pro"/>
                <a:sym typeface="Source Code Pro"/>
              </a:rPr>
              <a:t>&gt;&gt;title('eroded');</a:t>
            </a:r>
          </a:p>
          <a:p>
            <a:pPr lvl="0" rtl="0">
              <a:spcBef>
                <a:spcPts val="0"/>
              </a:spcBef>
              <a:buNone/>
            </a:pPr>
            <a:endParaRPr/>
          </a:p>
        </p:txBody>
      </p:sp>
      <p:pic>
        <p:nvPicPr>
          <p:cNvPr id="352" name="Shape 352"/>
          <p:cNvPicPr preferRelativeResize="0"/>
          <p:nvPr/>
        </p:nvPicPr>
        <p:blipFill>
          <a:blip r:embed="rId4">
            <a:alphaModFix/>
          </a:blip>
          <a:stretch>
            <a:fillRect/>
          </a:stretch>
        </p:blipFill>
        <p:spPr>
          <a:xfrm>
            <a:off x="4321825" y="2245000"/>
            <a:ext cx="3868050" cy="2691976"/>
          </a:xfrm>
          <a:prstGeom prst="rect">
            <a:avLst/>
          </a:prstGeom>
          <a:noFill/>
          <a:ln>
            <a:noFill/>
          </a:ln>
        </p:spPr>
      </p:pic>
      <p:sp>
        <p:nvSpPr>
          <p:cNvPr id="353" name="Shape 353"/>
          <p:cNvSpPr txBox="1">
            <a:spLocks noGrp="1"/>
          </p:cNvSpPr>
          <p:nvPr>
            <p:ph type="title"/>
          </p:nvPr>
        </p:nvSpPr>
        <p:spPr>
          <a:xfrm>
            <a:off x="311700" y="292850"/>
            <a:ext cx="8520599" cy="800999"/>
          </a:xfrm>
          <a:prstGeom prst="rect">
            <a:avLst/>
          </a:prstGeom>
          <a:noFill/>
          <a:ln>
            <a:noFill/>
          </a:ln>
        </p:spPr>
        <p:txBody>
          <a:bodyPr lIns="91425" tIns="91425" rIns="91425" bIns="91425" anchor="t" anchorCtr="0">
            <a:noAutofit/>
          </a:bodyPr>
          <a:lstStyle/>
          <a:p>
            <a:pPr lvl="0" algn="ctr" rtl="0">
              <a:lnSpc>
                <a:spcPct val="115000"/>
              </a:lnSpc>
              <a:spcBef>
                <a:spcPts val="0"/>
              </a:spcBef>
              <a:spcAft>
                <a:spcPts val="1600"/>
              </a:spcAft>
              <a:buNone/>
            </a:pPr>
            <a:r>
              <a:rPr lang="en" sz="2400">
                <a:solidFill>
                  <a:srgbClr val="000000"/>
                </a:solidFill>
                <a:latin typeface="Times New Roman"/>
                <a:ea typeface="Times New Roman"/>
                <a:cs typeface="Times New Roman"/>
                <a:sym typeface="Times New Roman"/>
              </a:rPr>
              <a:t>After Applying Erosion to Graythresh and Multithresh</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0"/>
                                        </p:tgtEl>
                                        <p:attrNameLst>
                                          <p:attrName>style.visibility</p:attrName>
                                        </p:attrNameLst>
                                      </p:cBhvr>
                                      <p:to>
                                        <p:strVal val="visible"/>
                                      </p:to>
                                    </p:set>
                                    <p:animEffect transition="in" filter="fade">
                                      <p:cBhvr>
                                        <p:cTn id="7" dur="2200"/>
                                        <p:tgtEl>
                                          <p:spTgt spid="350"/>
                                        </p:tgtEl>
                                      </p:cBhvr>
                                    </p:animEffect>
                                  </p:childTnLst>
                                </p:cTn>
                              </p:par>
                              <p:par>
                                <p:cTn id="8" presetID="10" presetClass="entr" presetSubtype="0" fill="hold" nodeType="withEffect">
                                  <p:stCondLst>
                                    <p:cond delay="0"/>
                                  </p:stCondLst>
                                  <p:childTnLst>
                                    <p:set>
                                      <p:cBhvr>
                                        <p:cTn id="9" dur="1" fill="hold">
                                          <p:stCondLst>
                                            <p:cond delay="0"/>
                                          </p:stCondLst>
                                        </p:cTn>
                                        <p:tgtEl>
                                          <p:spTgt spid="351"/>
                                        </p:tgtEl>
                                        <p:attrNameLst>
                                          <p:attrName>style.visibility</p:attrName>
                                        </p:attrNameLst>
                                      </p:cBhvr>
                                      <p:to>
                                        <p:strVal val="visible"/>
                                      </p:to>
                                    </p:set>
                                    <p:animEffect transition="in" filter="fade">
                                      <p:cBhvr>
                                        <p:cTn id="10" dur="1000"/>
                                        <p:tgtEl>
                                          <p:spTgt spid="351"/>
                                        </p:tgtEl>
                                      </p:cBhvr>
                                    </p:animEffect>
                                  </p:childTnLst>
                                </p:cTn>
                              </p:par>
                            </p:childTnLst>
                          </p:cTn>
                        </p:par>
                        <p:par>
                          <p:cTn id="11" fill="hold">
                            <p:stCondLst>
                              <p:cond delay="2200"/>
                            </p:stCondLst>
                            <p:childTnLst>
                              <p:par>
                                <p:cTn id="12" presetID="10" presetClass="entr" presetSubtype="0" fill="hold" nodeType="afterEffect">
                                  <p:stCondLst>
                                    <p:cond delay="0"/>
                                  </p:stCondLst>
                                  <p:childTnLst>
                                    <p:set>
                                      <p:cBhvr>
                                        <p:cTn id="13" dur="1" fill="hold">
                                          <p:stCondLst>
                                            <p:cond delay="0"/>
                                          </p:stCondLst>
                                        </p:cTn>
                                        <p:tgtEl>
                                          <p:spTgt spid="349"/>
                                        </p:tgtEl>
                                        <p:attrNameLst>
                                          <p:attrName>style.visibility</p:attrName>
                                        </p:attrNameLst>
                                      </p:cBhvr>
                                      <p:to>
                                        <p:strVal val="visible"/>
                                      </p:to>
                                    </p:set>
                                    <p:animEffect transition="in" filter="fade">
                                      <p:cBhvr>
                                        <p:cTn id="14" dur="2000"/>
                                        <p:tgtEl>
                                          <p:spTgt spid="349"/>
                                        </p:tgtEl>
                                      </p:cBhvr>
                                    </p:animEffect>
                                  </p:childTnLst>
                                </p:cTn>
                              </p:par>
                              <p:par>
                                <p:cTn id="15" presetID="10" presetClass="entr" presetSubtype="0" fill="hold" nodeType="withEffect">
                                  <p:stCondLst>
                                    <p:cond delay="0"/>
                                  </p:stCondLst>
                                  <p:childTnLst>
                                    <p:set>
                                      <p:cBhvr>
                                        <p:cTn id="16" dur="1" fill="hold">
                                          <p:stCondLst>
                                            <p:cond delay="0"/>
                                          </p:stCondLst>
                                        </p:cTn>
                                        <p:tgtEl>
                                          <p:spTgt spid="352"/>
                                        </p:tgtEl>
                                        <p:attrNameLst>
                                          <p:attrName>style.visibility</p:attrName>
                                        </p:attrNameLst>
                                      </p:cBhvr>
                                      <p:to>
                                        <p:strVal val="visible"/>
                                      </p:to>
                                    </p:set>
                                    <p:animEffect transition="in" filter="fade">
                                      <p:cBhvr>
                                        <p:cTn id="17" dur="1000"/>
                                        <p:tgtEl>
                                          <p:spTgt spid="3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Shape 358"/>
          <p:cNvSpPr txBox="1">
            <a:spLocks noGrp="1"/>
          </p:cNvSpPr>
          <p:nvPr>
            <p:ph type="title"/>
          </p:nvPr>
        </p:nvSpPr>
        <p:spPr>
          <a:xfrm>
            <a:off x="311700" y="292850"/>
            <a:ext cx="8520599" cy="800999"/>
          </a:xfrm>
          <a:prstGeom prst="rect">
            <a:avLst/>
          </a:prstGeom>
        </p:spPr>
        <p:txBody>
          <a:bodyPr lIns="91425" tIns="91425" rIns="91425" bIns="91425" anchor="t" anchorCtr="0">
            <a:noAutofit/>
          </a:bodyPr>
          <a:lstStyle/>
          <a:p>
            <a:pPr rtl="0">
              <a:spcBef>
                <a:spcPts val="0"/>
              </a:spcBef>
              <a:buNone/>
            </a:pPr>
            <a:r>
              <a:rPr lang="en">
                <a:latin typeface="Times New Roman"/>
                <a:ea typeface="Times New Roman"/>
                <a:cs typeface="Times New Roman"/>
                <a:sym typeface="Times New Roman"/>
              </a:rPr>
              <a:t>NIBLACK’S ALGORITHM</a:t>
            </a:r>
          </a:p>
          <a:p>
            <a:pPr>
              <a:spcBef>
                <a:spcPts val="0"/>
              </a:spcBef>
              <a:buNone/>
            </a:pPr>
            <a:endParaRPr/>
          </a:p>
        </p:txBody>
      </p:sp>
      <p:sp>
        <p:nvSpPr>
          <p:cNvPr id="359" name="Shape 359"/>
          <p:cNvSpPr txBox="1">
            <a:spLocks noGrp="1"/>
          </p:cNvSpPr>
          <p:nvPr>
            <p:ph type="body" idx="1"/>
          </p:nvPr>
        </p:nvSpPr>
        <p:spPr>
          <a:xfrm>
            <a:off x="311700" y="1228675"/>
            <a:ext cx="8520599" cy="3340199"/>
          </a:xfrm>
          <a:prstGeom prst="rect">
            <a:avLst/>
          </a:prstGeom>
        </p:spPr>
        <p:txBody>
          <a:bodyPr lIns="91425" tIns="91425" rIns="91425" bIns="91425" anchor="t" anchorCtr="0">
            <a:noAutofit/>
          </a:bodyPr>
          <a:lstStyle/>
          <a:p>
            <a:pPr marL="457200" lvl="0" indent="-228600" algn="just" rtl="0">
              <a:spcBef>
                <a:spcPts val="0"/>
              </a:spcBef>
              <a:spcAft>
                <a:spcPts val="0"/>
              </a:spcAft>
              <a:buClr>
                <a:srgbClr val="000000"/>
              </a:buClr>
              <a:buSzPct val="100000"/>
              <a:buFont typeface="Arial" pitchFamily="34" charset="0"/>
              <a:buChar char="•"/>
            </a:pPr>
            <a:r>
              <a:rPr lang="en" sz="1400" dirty="0">
                <a:solidFill>
                  <a:srgbClr val="000000"/>
                </a:solidFill>
                <a:latin typeface="Arial"/>
                <a:ea typeface="Arial"/>
                <a:cs typeface="Arial"/>
                <a:sym typeface="Arial"/>
              </a:rPr>
              <a:t>Calculates pixel-wise threshold by sliding a rectangular window over the gray-level image.</a:t>
            </a:r>
          </a:p>
          <a:p>
            <a:pPr lvl="0" algn="just" rtl="0">
              <a:spcBef>
                <a:spcPts val="0"/>
              </a:spcBef>
              <a:spcAft>
                <a:spcPts val="0"/>
              </a:spcAft>
              <a:buNone/>
            </a:pPr>
            <a:endParaRPr sz="1400">
              <a:solidFill>
                <a:srgbClr val="000000"/>
              </a:solidFill>
              <a:latin typeface="Arial"/>
              <a:ea typeface="Arial"/>
              <a:cs typeface="Arial"/>
              <a:sym typeface="Arial"/>
            </a:endParaRPr>
          </a:p>
          <a:p>
            <a:pPr marL="457200" lvl="0" indent="-228600" algn="just" rtl="0">
              <a:spcBef>
                <a:spcPts val="0"/>
              </a:spcBef>
              <a:spcAft>
                <a:spcPts val="0"/>
              </a:spcAft>
              <a:buClr>
                <a:srgbClr val="000000"/>
              </a:buClr>
              <a:buSzPct val="100000"/>
              <a:buFont typeface="Arial" pitchFamily="34" charset="0"/>
              <a:buChar char="•"/>
            </a:pPr>
            <a:r>
              <a:rPr lang="en" sz="1400" dirty="0">
                <a:solidFill>
                  <a:srgbClr val="000000"/>
                </a:solidFill>
                <a:latin typeface="Arial"/>
                <a:ea typeface="Arial"/>
                <a:cs typeface="Arial"/>
                <a:sym typeface="Arial"/>
              </a:rPr>
              <a:t>Adapts the threshold according to the local mean m(i, j) and standard deviation σ(i, j) and calculated a window size of b × b</a:t>
            </a:r>
          </a:p>
          <a:p>
            <a:pPr lvl="0" algn="just" rtl="0">
              <a:spcBef>
                <a:spcPts val="0"/>
              </a:spcBef>
              <a:spcAft>
                <a:spcPts val="0"/>
              </a:spcAft>
              <a:buNone/>
            </a:pPr>
            <a:endParaRPr sz="1400">
              <a:solidFill>
                <a:srgbClr val="000000"/>
              </a:solidFill>
              <a:latin typeface="Arial"/>
              <a:ea typeface="Arial"/>
              <a:cs typeface="Arial"/>
              <a:sym typeface="Arial"/>
            </a:endParaRPr>
          </a:p>
          <a:p>
            <a:pPr marL="457200" lvl="0" indent="-228600" algn="just" rtl="0">
              <a:spcBef>
                <a:spcPts val="0"/>
              </a:spcBef>
              <a:spcAft>
                <a:spcPts val="0"/>
              </a:spcAft>
              <a:buClr>
                <a:srgbClr val="000000"/>
              </a:buClr>
              <a:buSzPct val="100000"/>
              <a:buFont typeface="Arial" pitchFamily="34" charset="0"/>
              <a:buChar char="•"/>
            </a:pPr>
            <a:r>
              <a:rPr lang="en" sz="1400" dirty="0">
                <a:solidFill>
                  <a:srgbClr val="000000"/>
                </a:solidFill>
                <a:latin typeface="Arial"/>
                <a:ea typeface="Arial"/>
                <a:cs typeface="Arial"/>
                <a:sym typeface="Arial"/>
              </a:rPr>
              <a:t>The threshold T is denoted as: T(i, j) = m(i, j) + k · σ(i, j).</a:t>
            </a:r>
          </a:p>
          <a:p>
            <a:pPr marL="0" indent="0" algn="just" rtl="0">
              <a:spcBef>
                <a:spcPts val="0"/>
              </a:spcBef>
              <a:spcAft>
                <a:spcPts val="0"/>
              </a:spcAft>
            </a:pPr>
            <a:r>
              <a:rPr lang="en" sz="1400" dirty="0" smtClean="0">
                <a:solidFill>
                  <a:srgbClr val="000000"/>
                </a:solidFill>
                <a:latin typeface="Arial"/>
                <a:ea typeface="Arial"/>
                <a:cs typeface="Arial"/>
                <a:sym typeface="Arial"/>
              </a:rPr>
              <a:t>          Here</a:t>
            </a:r>
            <a:r>
              <a:rPr lang="en" sz="1400" dirty="0">
                <a:solidFill>
                  <a:srgbClr val="000000"/>
                </a:solidFill>
                <a:latin typeface="Arial"/>
                <a:ea typeface="Arial"/>
                <a:cs typeface="Arial"/>
                <a:sym typeface="Arial"/>
              </a:rPr>
              <a:t>, k is </a:t>
            </a:r>
            <a:r>
              <a:rPr lang="en" sz="1400" dirty="0" smtClean="0">
                <a:solidFill>
                  <a:srgbClr val="000000"/>
                </a:solidFill>
                <a:latin typeface="Arial"/>
                <a:ea typeface="Arial"/>
                <a:cs typeface="Arial"/>
                <a:sym typeface="Arial"/>
              </a:rPr>
              <a:t>a  </a:t>
            </a:r>
            <a:r>
              <a:rPr lang="en" sz="1400" dirty="0">
                <a:solidFill>
                  <a:srgbClr val="000000"/>
                </a:solidFill>
                <a:latin typeface="Arial"/>
                <a:ea typeface="Arial"/>
                <a:cs typeface="Arial"/>
                <a:sym typeface="Arial"/>
              </a:rPr>
              <a:t>constant, which determines how much of the total print object edge is retained, and has   </a:t>
            </a:r>
          </a:p>
          <a:p>
            <a:pPr marL="0" indent="0" algn="just" rtl="0">
              <a:spcBef>
                <a:spcPts val="0"/>
              </a:spcBef>
              <a:spcAft>
                <a:spcPts val="0"/>
              </a:spcAft>
              <a:buNone/>
            </a:pPr>
            <a:r>
              <a:rPr lang="en" sz="1400" dirty="0">
                <a:solidFill>
                  <a:srgbClr val="000000"/>
                </a:solidFill>
                <a:latin typeface="Arial"/>
                <a:ea typeface="Arial"/>
                <a:cs typeface="Arial"/>
                <a:sym typeface="Arial"/>
              </a:rPr>
              <a:t>          a value between 0 and 1.</a:t>
            </a:r>
          </a:p>
          <a:p>
            <a:pPr marL="0" indent="0" algn="just" rtl="0">
              <a:spcBef>
                <a:spcPts val="0"/>
              </a:spcBef>
              <a:spcAft>
                <a:spcPts val="0"/>
              </a:spcAft>
              <a:buNone/>
            </a:pPr>
            <a:endParaRPr sz="1400">
              <a:solidFill>
                <a:srgbClr val="000000"/>
              </a:solidFill>
              <a:latin typeface="Arial"/>
              <a:ea typeface="Arial"/>
              <a:cs typeface="Arial"/>
              <a:sym typeface="Arial"/>
            </a:endParaRPr>
          </a:p>
          <a:p>
            <a:pPr marL="457200" lvl="0" indent="-228600" algn="just">
              <a:spcBef>
                <a:spcPts val="0"/>
              </a:spcBef>
              <a:spcAft>
                <a:spcPts val="0"/>
              </a:spcAft>
              <a:buClr>
                <a:srgbClr val="000000"/>
              </a:buClr>
              <a:buSzPct val="100000"/>
              <a:buFont typeface="Arial" pitchFamily="34" charset="0"/>
              <a:buChar char="•"/>
            </a:pPr>
            <a:r>
              <a:rPr lang="en" sz="1400" dirty="0">
                <a:solidFill>
                  <a:srgbClr val="000000"/>
                </a:solidFill>
                <a:latin typeface="Arial"/>
                <a:ea typeface="Arial"/>
                <a:cs typeface="Arial"/>
                <a:sym typeface="Arial"/>
              </a:rPr>
              <a:t>The size of the neighborhood should be small enough to reflect the local illumination level and large enough to include both objects and the background.</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9">
                                            <p:txEl>
                                              <p:pRg st="0" end="0"/>
                                            </p:txEl>
                                          </p:spTgt>
                                        </p:tgtEl>
                                        <p:attrNameLst>
                                          <p:attrName>style.visibility</p:attrName>
                                        </p:attrNameLst>
                                      </p:cBhvr>
                                      <p:to>
                                        <p:strVal val="visible"/>
                                      </p:to>
                                    </p:set>
                                    <p:animEffect transition="in" filter="fade">
                                      <p:cBhvr>
                                        <p:cTn id="7" dur="2000"/>
                                        <p:tgtEl>
                                          <p:spTgt spid="359">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359">
                                            <p:txEl>
                                              <p:pRg st="2" end="2"/>
                                            </p:txEl>
                                          </p:spTgt>
                                        </p:tgtEl>
                                        <p:attrNameLst>
                                          <p:attrName>style.visibility</p:attrName>
                                        </p:attrNameLst>
                                      </p:cBhvr>
                                      <p:to>
                                        <p:strVal val="visible"/>
                                      </p:to>
                                    </p:set>
                                    <p:animEffect transition="in" filter="fade">
                                      <p:cBhvr>
                                        <p:cTn id="11" dur="2000"/>
                                        <p:tgtEl>
                                          <p:spTgt spid="359">
                                            <p:txEl>
                                              <p:pRg st="2" end="2"/>
                                            </p:txEl>
                                          </p:spTgt>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359">
                                            <p:txEl>
                                              <p:pRg st="4" end="4"/>
                                            </p:txEl>
                                          </p:spTgt>
                                        </p:tgtEl>
                                        <p:attrNameLst>
                                          <p:attrName>style.visibility</p:attrName>
                                        </p:attrNameLst>
                                      </p:cBhvr>
                                      <p:to>
                                        <p:strVal val="visible"/>
                                      </p:to>
                                    </p:set>
                                    <p:animEffect transition="in" filter="fade">
                                      <p:cBhvr>
                                        <p:cTn id="15" dur="2000"/>
                                        <p:tgtEl>
                                          <p:spTgt spid="359">
                                            <p:txEl>
                                              <p:pRg st="4" end="4"/>
                                            </p:txEl>
                                          </p:spTgt>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359">
                                            <p:txEl>
                                              <p:pRg st="5" end="5"/>
                                            </p:txEl>
                                          </p:spTgt>
                                        </p:tgtEl>
                                        <p:attrNameLst>
                                          <p:attrName>style.visibility</p:attrName>
                                        </p:attrNameLst>
                                      </p:cBhvr>
                                      <p:to>
                                        <p:strVal val="visible"/>
                                      </p:to>
                                    </p:set>
                                    <p:animEffect transition="in" filter="fade">
                                      <p:cBhvr>
                                        <p:cTn id="19" dur="2000"/>
                                        <p:tgtEl>
                                          <p:spTgt spid="359">
                                            <p:txEl>
                                              <p:pRg st="5" end="5"/>
                                            </p:txEl>
                                          </p:spTgt>
                                        </p:tgtEl>
                                      </p:cBhvr>
                                    </p:animEffect>
                                  </p:childTnLst>
                                </p:cTn>
                              </p:par>
                            </p:childTnLst>
                          </p:cTn>
                        </p:par>
                        <p:par>
                          <p:cTn id="20" fill="hold">
                            <p:stCondLst>
                              <p:cond delay="8000"/>
                            </p:stCondLst>
                            <p:childTnLst>
                              <p:par>
                                <p:cTn id="21" presetID="10" presetClass="entr" presetSubtype="0" fill="hold" nodeType="afterEffect">
                                  <p:stCondLst>
                                    <p:cond delay="0"/>
                                  </p:stCondLst>
                                  <p:childTnLst>
                                    <p:set>
                                      <p:cBhvr>
                                        <p:cTn id="22" dur="1" fill="hold">
                                          <p:stCondLst>
                                            <p:cond delay="0"/>
                                          </p:stCondLst>
                                        </p:cTn>
                                        <p:tgtEl>
                                          <p:spTgt spid="359">
                                            <p:txEl>
                                              <p:pRg st="6" end="6"/>
                                            </p:txEl>
                                          </p:spTgt>
                                        </p:tgtEl>
                                        <p:attrNameLst>
                                          <p:attrName>style.visibility</p:attrName>
                                        </p:attrNameLst>
                                      </p:cBhvr>
                                      <p:to>
                                        <p:strVal val="visible"/>
                                      </p:to>
                                    </p:set>
                                    <p:animEffect transition="in" filter="fade">
                                      <p:cBhvr>
                                        <p:cTn id="23" dur="2000"/>
                                        <p:tgtEl>
                                          <p:spTgt spid="359">
                                            <p:txEl>
                                              <p:pRg st="6" end="6"/>
                                            </p:txEl>
                                          </p:spTgt>
                                        </p:tgtEl>
                                      </p:cBhvr>
                                    </p:animEffect>
                                  </p:childTnLst>
                                </p:cTn>
                              </p:par>
                            </p:childTnLst>
                          </p:cTn>
                        </p:par>
                        <p:par>
                          <p:cTn id="24" fill="hold">
                            <p:stCondLst>
                              <p:cond delay="10000"/>
                            </p:stCondLst>
                            <p:childTnLst>
                              <p:par>
                                <p:cTn id="25" presetID="10" presetClass="entr" presetSubtype="0" fill="hold" nodeType="afterEffect">
                                  <p:stCondLst>
                                    <p:cond delay="0"/>
                                  </p:stCondLst>
                                  <p:childTnLst>
                                    <p:set>
                                      <p:cBhvr>
                                        <p:cTn id="26" dur="1" fill="hold">
                                          <p:stCondLst>
                                            <p:cond delay="0"/>
                                          </p:stCondLst>
                                        </p:cTn>
                                        <p:tgtEl>
                                          <p:spTgt spid="359">
                                            <p:txEl>
                                              <p:pRg st="8" end="8"/>
                                            </p:txEl>
                                          </p:spTgt>
                                        </p:tgtEl>
                                        <p:attrNameLst>
                                          <p:attrName>style.visibility</p:attrName>
                                        </p:attrNameLst>
                                      </p:cBhvr>
                                      <p:to>
                                        <p:strVal val="visible"/>
                                      </p:to>
                                    </p:set>
                                    <p:animEffect transition="in" filter="fade">
                                      <p:cBhvr>
                                        <p:cTn id="27" dur="2000"/>
                                        <p:tgtEl>
                                          <p:spTgt spid="35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Shape 364"/>
          <p:cNvSpPr txBox="1">
            <a:spLocks noGrp="1"/>
          </p:cNvSpPr>
          <p:nvPr>
            <p:ph type="title"/>
          </p:nvPr>
        </p:nvSpPr>
        <p:spPr>
          <a:xfrm>
            <a:off x="-96125" y="89675"/>
            <a:ext cx="9485999" cy="800999"/>
          </a:xfrm>
          <a:prstGeom prst="rect">
            <a:avLst/>
          </a:prstGeom>
        </p:spPr>
        <p:txBody>
          <a:bodyPr lIns="91425" tIns="91425" rIns="91425" bIns="91425" anchor="t" anchorCtr="0">
            <a:noAutofit/>
          </a:bodyPr>
          <a:lstStyle/>
          <a:p>
            <a:pPr algn="ctr">
              <a:spcBef>
                <a:spcPts val="0"/>
              </a:spcBef>
              <a:buNone/>
            </a:pPr>
            <a:r>
              <a:rPr lang="en" sz="3000">
                <a:latin typeface="Times New Roman"/>
                <a:ea typeface="Times New Roman"/>
                <a:cs typeface="Times New Roman"/>
                <a:sym typeface="Times New Roman"/>
              </a:rPr>
              <a:t>IMPLEMENTATION OF NIBLACK’S METHOD</a:t>
            </a:r>
          </a:p>
        </p:txBody>
      </p:sp>
      <p:pic>
        <p:nvPicPr>
          <p:cNvPr id="365" name="Shape 365"/>
          <p:cNvPicPr preferRelativeResize="0"/>
          <p:nvPr/>
        </p:nvPicPr>
        <p:blipFill>
          <a:blip r:embed="rId3">
            <a:alphaModFix/>
          </a:blip>
          <a:stretch>
            <a:fillRect/>
          </a:stretch>
        </p:blipFill>
        <p:spPr>
          <a:xfrm>
            <a:off x="53475" y="1944125"/>
            <a:ext cx="4639599" cy="3237999"/>
          </a:xfrm>
          <a:prstGeom prst="rect">
            <a:avLst/>
          </a:prstGeom>
          <a:noFill/>
          <a:ln>
            <a:noFill/>
          </a:ln>
        </p:spPr>
      </p:pic>
      <p:sp>
        <p:nvSpPr>
          <p:cNvPr id="366" name="Shape 366"/>
          <p:cNvSpPr txBox="1"/>
          <p:nvPr/>
        </p:nvSpPr>
        <p:spPr>
          <a:xfrm>
            <a:off x="449100" y="641600"/>
            <a:ext cx="2887200" cy="2737500"/>
          </a:xfrm>
          <a:prstGeom prst="rect">
            <a:avLst/>
          </a:prstGeom>
          <a:noFill/>
          <a:ln>
            <a:noFill/>
          </a:ln>
        </p:spPr>
        <p:txBody>
          <a:bodyPr lIns="91425" tIns="91425" rIns="91425" bIns="91425" anchor="t" anchorCtr="0">
            <a:noAutofit/>
          </a:bodyPr>
          <a:lstStyle/>
          <a:p>
            <a:pPr rtl="0">
              <a:spcBef>
                <a:spcPts val="0"/>
              </a:spcBef>
              <a:buNone/>
            </a:pPr>
            <a:r>
              <a:rPr lang="en"/>
              <a:t>Code Script:</a:t>
            </a:r>
          </a:p>
          <a:p>
            <a:pPr rtl="0">
              <a:lnSpc>
                <a:spcPct val="115000"/>
              </a:lnSpc>
              <a:spcBef>
                <a:spcPts val="0"/>
              </a:spcBef>
              <a:buNone/>
            </a:pPr>
            <a:r>
              <a:rPr lang="en">
                <a:latin typeface="Courier New"/>
                <a:ea typeface="Courier New"/>
                <a:cs typeface="Courier New"/>
                <a:sym typeface="Courier New"/>
              </a:rPr>
              <a:t>n=niblack(gauss1);</a:t>
            </a:r>
          </a:p>
          <a:p>
            <a:pPr rtl="0">
              <a:lnSpc>
                <a:spcPct val="115000"/>
              </a:lnSpc>
              <a:spcBef>
                <a:spcPts val="0"/>
              </a:spcBef>
              <a:buNone/>
            </a:pPr>
            <a:r>
              <a:rPr lang="en">
                <a:latin typeface="Courier New"/>
                <a:ea typeface="Courier New"/>
                <a:cs typeface="Courier New"/>
                <a:sym typeface="Courier New"/>
              </a:rPr>
              <a:t>figure;</a:t>
            </a:r>
          </a:p>
          <a:p>
            <a:pPr rtl="0">
              <a:lnSpc>
                <a:spcPct val="115000"/>
              </a:lnSpc>
              <a:spcBef>
                <a:spcPts val="0"/>
              </a:spcBef>
              <a:buNone/>
            </a:pPr>
            <a:r>
              <a:rPr lang="en">
                <a:latin typeface="Courier New"/>
                <a:ea typeface="Courier New"/>
                <a:cs typeface="Courier New"/>
                <a:sym typeface="Courier New"/>
              </a:rPr>
              <a:t>imshow(n);</a:t>
            </a:r>
          </a:p>
          <a:p>
            <a:pPr rtl="0">
              <a:lnSpc>
                <a:spcPct val="115000"/>
              </a:lnSpc>
              <a:spcBef>
                <a:spcPts val="0"/>
              </a:spcBef>
              <a:buNone/>
            </a:pPr>
            <a:r>
              <a:rPr lang="en">
                <a:latin typeface="Courier New"/>
                <a:ea typeface="Courier New"/>
                <a:cs typeface="Courier New"/>
                <a:sym typeface="Courier New"/>
              </a:rPr>
              <a:t>title('niblack');</a:t>
            </a:r>
          </a:p>
        </p:txBody>
      </p:sp>
      <p:pic>
        <p:nvPicPr>
          <p:cNvPr id="367" name="Shape 367"/>
          <p:cNvPicPr preferRelativeResize="0"/>
          <p:nvPr/>
        </p:nvPicPr>
        <p:blipFill>
          <a:blip r:embed="rId4">
            <a:alphaModFix/>
          </a:blip>
          <a:stretch>
            <a:fillRect/>
          </a:stretch>
        </p:blipFill>
        <p:spPr>
          <a:xfrm>
            <a:off x="4306975" y="1988975"/>
            <a:ext cx="4482949" cy="3128650"/>
          </a:xfrm>
          <a:prstGeom prst="rect">
            <a:avLst/>
          </a:prstGeom>
          <a:noFill/>
          <a:ln>
            <a:noFill/>
          </a:ln>
        </p:spPr>
      </p:pic>
      <p:sp>
        <p:nvSpPr>
          <p:cNvPr id="368" name="Shape 368"/>
          <p:cNvSpPr txBox="1"/>
          <p:nvPr/>
        </p:nvSpPr>
        <p:spPr>
          <a:xfrm>
            <a:off x="4951025" y="890675"/>
            <a:ext cx="2395199" cy="1035299"/>
          </a:xfrm>
          <a:prstGeom prst="rect">
            <a:avLst/>
          </a:prstGeom>
          <a:noFill/>
          <a:ln>
            <a:noFill/>
          </a:ln>
        </p:spPr>
        <p:txBody>
          <a:bodyPr lIns="91425" tIns="91425" rIns="91425" bIns="91425" anchor="t" anchorCtr="0">
            <a:noAutofit/>
          </a:bodyPr>
          <a:lstStyle/>
          <a:p>
            <a:pPr rtl="0">
              <a:spcBef>
                <a:spcPts val="0"/>
              </a:spcBef>
              <a:buNone/>
            </a:pPr>
            <a:r>
              <a:rPr lang="en">
                <a:latin typeface="Courier New"/>
                <a:ea typeface="Courier New"/>
                <a:cs typeface="Courier New"/>
                <a:sym typeface="Courier New"/>
              </a:rPr>
              <a:t>n1=1-n;</a:t>
            </a:r>
          </a:p>
          <a:p>
            <a:pPr rtl="0">
              <a:spcBef>
                <a:spcPts val="0"/>
              </a:spcBef>
              <a:buNone/>
            </a:pPr>
            <a:r>
              <a:rPr lang="en">
                <a:latin typeface="Courier New"/>
                <a:ea typeface="Courier New"/>
                <a:cs typeface="Courier New"/>
                <a:sym typeface="Courier New"/>
              </a:rPr>
              <a:t>ern=imerode(n1,nb);</a:t>
            </a:r>
          </a:p>
          <a:p>
            <a:pPr rtl="0">
              <a:spcBef>
                <a:spcPts val="0"/>
              </a:spcBef>
              <a:buNone/>
            </a:pPr>
            <a:r>
              <a:rPr lang="en">
                <a:latin typeface="Courier New"/>
                <a:ea typeface="Courier New"/>
                <a:cs typeface="Courier New"/>
                <a:sym typeface="Courier New"/>
              </a:rPr>
              <a:t>figure;</a:t>
            </a:r>
          </a:p>
          <a:p>
            <a:pPr rtl="0">
              <a:spcBef>
                <a:spcPts val="0"/>
              </a:spcBef>
              <a:buNone/>
            </a:pPr>
            <a:r>
              <a:rPr lang="en">
                <a:latin typeface="Courier New"/>
                <a:ea typeface="Courier New"/>
                <a:cs typeface="Courier New"/>
                <a:sym typeface="Courier New"/>
              </a:rPr>
              <a:t>imshow(ern);</a:t>
            </a:r>
          </a:p>
          <a:p>
            <a:pPr>
              <a:spcBef>
                <a:spcPts val="0"/>
              </a:spcBef>
              <a:buNone/>
            </a:pPr>
            <a:r>
              <a:rPr lang="en">
                <a:latin typeface="Courier New"/>
                <a:ea typeface="Courier New"/>
                <a:cs typeface="Courier New"/>
                <a:sym typeface="Courier New"/>
              </a:rPr>
              <a:t>title('eroded');</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6"/>
                                        </p:tgtEl>
                                        <p:attrNameLst>
                                          <p:attrName>style.visibility</p:attrName>
                                        </p:attrNameLst>
                                      </p:cBhvr>
                                      <p:to>
                                        <p:strVal val="visible"/>
                                      </p:to>
                                    </p:set>
                                    <p:animEffect transition="in" filter="fade">
                                      <p:cBhvr>
                                        <p:cTn id="7" dur="2000"/>
                                        <p:tgtEl>
                                          <p:spTgt spid="366"/>
                                        </p:tgtEl>
                                      </p:cBhvr>
                                    </p:animEffect>
                                  </p:childTnLst>
                                </p:cTn>
                              </p:par>
                              <p:par>
                                <p:cTn id="8" presetID="10" presetClass="entr" presetSubtype="0" fill="hold" nodeType="withEffect">
                                  <p:stCondLst>
                                    <p:cond delay="0"/>
                                  </p:stCondLst>
                                  <p:childTnLst>
                                    <p:set>
                                      <p:cBhvr>
                                        <p:cTn id="9" dur="1" fill="hold">
                                          <p:stCondLst>
                                            <p:cond delay="0"/>
                                          </p:stCondLst>
                                        </p:cTn>
                                        <p:tgtEl>
                                          <p:spTgt spid="368"/>
                                        </p:tgtEl>
                                        <p:attrNameLst>
                                          <p:attrName>style.visibility</p:attrName>
                                        </p:attrNameLst>
                                      </p:cBhvr>
                                      <p:to>
                                        <p:strVal val="visible"/>
                                      </p:to>
                                    </p:set>
                                    <p:animEffect transition="in" filter="fade">
                                      <p:cBhvr>
                                        <p:cTn id="10" dur="1000"/>
                                        <p:tgtEl>
                                          <p:spTgt spid="368"/>
                                        </p:tgtEl>
                                      </p:cBhvr>
                                    </p:animEffect>
                                  </p:childTnLst>
                                </p:cTn>
                              </p:par>
                            </p:childTnLst>
                          </p:cTn>
                        </p:par>
                        <p:par>
                          <p:cTn id="11" fill="hold">
                            <p:stCondLst>
                              <p:cond delay="2000"/>
                            </p:stCondLst>
                            <p:childTnLst>
                              <p:par>
                                <p:cTn id="12" presetID="10" presetClass="entr" presetSubtype="0" fill="hold" nodeType="afterEffect">
                                  <p:stCondLst>
                                    <p:cond delay="0"/>
                                  </p:stCondLst>
                                  <p:childTnLst>
                                    <p:set>
                                      <p:cBhvr>
                                        <p:cTn id="13" dur="1" fill="hold">
                                          <p:stCondLst>
                                            <p:cond delay="0"/>
                                          </p:stCondLst>
                                        </p:cTn>
                                        <p:tgtEl>
                                          <p:spTgt spid="365"/>
                                        </p:tgtEl>
                                        <p:attrNameLst>
                                          <p:attrName>style.visibility</p:attrName>
                                        </p:attrNameLst>
                                      </p:cBhvr>
                                      <p:to>
                                        <p:strVal val="visible"/>
                                      </p:to>
                                    </p:set>
                                    <p:animEffect transition="in" filter="fade">
                                      <p:cBhvr>
                                        <p:cTn id="14" dur="2000"/>
                                        <p:tgtEl>
                                          <p:spTgt spid="365"/>
                                        </p:tgtEl>
                                      </p:cBhvr>
                                    </p:animEffect>
                                  </p:childTnLst>
                                </p:cTn>
                              </p:par>
                              <p:par>
                                <p:cTn id="15" presetID="10" presetClass="entr" presetSubtype="0" fill="hold" nodeType="withEffect">
                                  <p:stCondLst>
                                    <p:cond delay="0"/>
                                  </p:stCondLst>
                                  <p:childTnLst>
                                    <p:set>
                                      <p:cBhvr>
                                        <p:cTn id="16" dur="1" fill="hold">
                                          <p:stCondLst>
                                            <p:cond delay="0"/>
                                          </p:stCondLst>
                                        </p:cTn>
                                        <p:tgtEl>
                                          <p:spTgt spid="367"/>
                                        </p:tgtEl>
                                        <p:attrNameLst>
                                          <p:attrName>style.visibility</p:attrName>
                                        </p:attrNameLst>
                                      </p:cBhvr>
                                      <p:to>
                                        <p:strVal val="visible"/>
                                      </p:to>
                                    </p:set>
                                    <p:animEffect transition="in" filter="fade">
                                      <p:cBhvr>
                                        <p:cTn id="17" dur="1000"/>
                                        <p:tgtEl>
                                          <p:spTgt spid="3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Shape 373"/>
          <p:cNvSpPr txBox="1">
            <a:spLocks noGrp="1"/>
          </p:cNvSpPr>
          <p:nvPr>
            <p:ph type="title"/>
          </p:nvPr>
        </p:nvSpPr>
        <p:spPr>
          <a:xfrm>
            <a:off x="311700" y="292850"/>
            <a:ext cx="8520599" cy="800999"/>
          </a:xfrm>
          <a:prstGeom prst="rect">
            <a:avLst/>
          </a:prstGeom>
        </p:spPr>
        <p:txBody>
          <a:bodyPr lIns="91425" tIns="91425" rIns="91425" bIns="91425" anchor="t" anchorCtr="0">
            <a:noAutofit/>
          </a:bodyPr>
          <a:lstStyle/>
          <a:p>
            <a:pPr rtl="0">
              <a:spcBef>
                <a:spcPts val="0"/>
              </a:spcBef>
              <a:buNone/>
            </a:pPr>
            <a:r>
              <a:rPr lang="en">
                <a:latin typeface="Times New Roman"/>
                <a:ea typeface="Times New Roman"/>
                <a:cs typeface="Times New Roman"/>
                <a:sym typeface="Times New Roman"/>
              </a:rPr>
              <a:t>SAUVOLA’S ALGORITHM</a:t>
            </a:r>
          </a:p>
          <a:p>
            <a:pPr>
              <a:spcBef>
                <a:spcPts val="0"/>
              </a:spcBef>
              <a:buNone/>
            </a:pPr>
            <a:endParaRPr/>
          </a:p>
        </p:txBody>
      </p:sp>
      <p:sp>
        <p:nvSpPr>
          <p:cNvPr id="374" name="Shape 374"/>
          <p:cNvSpPr txBox="1">
            <a:spLocks noGrp="1"/>
          </p:cNvSpPr>
          <p:nvPr>
            <p:ph type="body" idx="1"/>
          </p:nvPr>
        </p:nvSpPr>
        <p:spPr>
          <a:xfrm>
            <a:off x="311700" y="1228675"/>
            <a:ext cx="8520599" cy="3444300"/>
          </a:xfrm>
          <a:prstGeom prst="rect">
            <a:avLst/>
          </a:prstGeom>
        </p:spPr>
        <p:txBody>
          <a:bodyPr lIns="91425" tIns="91425" rIns="91425" bIns="91425" anchor="t" anchorCtr="0">
            <a:noAutofit/>
          </a:bodyPr>
          <a:lstStyle/>
          <a:p>
            <a:pPr lvl="0" algn="just" rtl="0">
              <a:spcBef>
                <a:spcPts val="0"/>
              </a:spcBef>
              <a:spcAft>
                <a:spcPts val="0"/>
              </a:spcAft>
              <a:buNone/>
            </a:pPr>
            <a:r>
              <a:rPr lang="en" sz="1400" dirty="0">
                <a:solidFill>
                  <a:srgbClr val="000000"/>
                </a:solidFill>
                <a:latin typeface="Arial"/>
                <a:ea typeface="Arial"/>
                <a:cs typeface="Arial"/>
                <a:sym typeface="Arial"/>
              </a:rPr>
              <a:t>. </a:t>
            </a:r>
          </a:p>
          <a:p>
            <a:pPr marL="457200" lvl="0" indent="-228600" algn="just" rtl="0">
              <a:spcBef>
                <a:spcPts val="0"/>
              </a:spcBef>
              <a:spcAft>
                <a:spcPts val="0"/>
              </a:spcAft>
              <a:buClr>
                <a:srgbClr val="000000"/>
              </a:buClr>
              <a:buSzPct val="100000"/>
              <a:buFont typeface="Arial" pitchFamily="34" charset="0"/>
              <a:buChar char="•"/>
            </a:pPr>
            <a:r>
              <a:rPr lang="en" sz="1400" dirty="0">
                <a:solidFill>
                  <a:srgbClr val="000000"/>
                </a:solidFill>
                <a:latin typeface="Arial"/>
                <a:ea typeface="Arial"/>
                <a:cs typeface="Arial"/>
                <a:sym typeface="Arial"/>
              </a:rPr>
              <a:t>A local-variance-based method</a:t>
            </a:r>
          </a:p>
          <a:p>
            <a:pPr lvl="0" algn="just" rtl="0">
              <a:spcBef>
                <a:spcPts val="0"/>
              </a:spcBef>
              <a:spcAft>
                <a:spcPts val="0"/>
              </a:spcAft>
              <a:buNone/>
            </a:pPr>
            <a:endParaRPr sz="1400">
              <a:solidFill>
                <a:srgbClr val="000000"/>
              </a:solidFill>
              <a:latin typeface="Arial"/>
              <a:ea typeface="Arial"/>
              <a:cs typeface="Arial"/>
              <a:sym typeface="Arial"/>
            </a:endParaRPr>
          </a:p>
          <a:p>
            <a:pPr marL="457200" lvl="0" indent="-228600" algn="just" rtl="0">
              <a:spcBef>
                <a:spcPts val="0"/>
              </a:spcBef>
              <a:spcAft>
                <a:spcPts val="0"/>
              </a:spcAft>
              <a:buClr>
                <a:srgbClr val="000000"/>
              </a:buClr>
              <a:buSzPct val="100000"/>
              <a:buFont typeface="Arial" pitchFamily="34" charset="0"/>
              <a:buChar char="•"/>
            </a:pPr>
            <a:r>
              <a:rPr lang="en" sz="1400" dirty="0">
                <a:solidFill>
                  <a:srgbClr val="000000"/>
                </a:solidFill>
                <a:latin typeface="Arial"/>
                <a:ea typeface="Arial"/>
                <a:cs typeface="Arial"/>
                <a:sym typeface="Arial"/>
              </a:rPr>
              <a:t>Improvement on the method proposed by Niblack  especially when the background contains light texture, big variations, stained and badly and unevenly illuminated documents</a:t>
            </a:r>
          </a:p>
          <a:p>
            <a:pPr lvl="0" algn="just" rtl="0">
              <a:spcBef>
                <a:spcPts val="0"/>
              </a:spcBef>
              <a:spcAft>
                <a:spcPts val="0"/>
              </a:spcAft>
              <a:buNone/>
            </a:pPr>
            <a:endParaRPr sz="1400">
              <a:solidFill>
                <a:srgbClr val="000000"/>
              </a:solidFill>
              <a:latin typeface="Arial"/>
              <a:ea typeface="Arial"/>
              <a:cs typeface="Arial"/>
              <a:sym typeface="Arial"/>
            </a:endParaRPr>
          </a:p>
          <a:p>
            <a:pPr marL="457200" lvl="0" indent="-228600" algn="just" rtl="0">
              <a:spcBef>
                <a:spcPts val="0"/>
              </a:spcBef>
              <a:spcAft>
                <a:spcPts val="0"/>
              </a:spcAft>
              <a:buClr>
                <a:srgbClr val="000000"/>
              </a:buClr>
              <a:buSzPct val="100000"/>
              <a:buFont typeface="Arial" pitchFamily="34" charset="0"/>
              <a:buChar char="•"/>
            </a:pPr>
            <a:r>
              <a:rPr lang="en" sz="1400" dirty="0">
                <a:solidFill>
                  <a:srgbClr val="000000"/>
                </a:solidFill>
                <a:latin typeface="Arial"/>
                <a:ea typeface="Arial"/>
                <a:cs typeface="Arial"/>
                <a:sym typeface="Arial"/>
              </a:rPr>
              <a:t>The threshold is calculated as follows:</a:t>
            </a:r>
          </a:p>
          <a:p>
            <a:pPr indent="457200" algn="just" rtl="0">
              <a:spcBef>
                <a:spcPts val="0"/>
              </a:spcBef>
              <a:spcAft>
                <a:spcPts val="0"/>
              </a:spcAft>
              <a:buNone/>
            </a:pPr>
            <a:r>
              <a:rPr lang="en" sz="1400" dirty="0">
                <a:solidFill>
                  <a:srgbClr val="000000"/>
                </a:solidFill>
                <a:latin typeface="Arial"/>
                <a:ea typeface="Arial"/>
                <a:cs typeface="Arial"/>
                <a:sym typeface="Arial"/>
              </a:rPr>
              <a:t>T(i, j) = m(i, j) ∗σ(i, j)(1 + k/(R − 1))</a:t>
            </a:r>
          </a:p>
          <a:p>
            <a:pPr indent="457200" algn="just" rtl="0">
              <a:spcBef>
                <a:spcPts val="0"/>
              </a:spcBef>
              <a:spcAft>
                <a:spcPts val="0"/>
              </a:spcAft>
              <a:buNone/>
            </a:pPr>
            <a:endParaRPr sz="1400">
              <a:solidFill>
                <a:srgbClr val="000000"/>
              </a:solidFill>
              <a:latin typeface="Arial"/>
              <a:ea typeface="Arial"/>
              <a:cs typeface="Arial"/>
              <a:sym typeface="Arial"/>
            </a:endParaRPr>
          </a:p>
          <a:p>
            <a:pPr marL="457200" lvl="0" indent="-228600" algn="just" rtl="0">
              <a:spcBef>
                <a:spcPts val="0"/>
              </a:spcBef>
              <a:spcAft>
                <a:spcPts val="0"/>
              </a:spcAft>
              <a:buClr>
                <a:srgbClr val="000000"/>
              </a:buClr>
              <a:buSzPct val="100000"/>
              <a:buFont typeface="Arial" pitchFamily="34" charset="0"/>
              <a:buChar char="•"/>
            </a:pPr>
            <a:r>
              <a:rPr lang="en" sz="1400" dirty="0">
                <a:solidFill>
                  <a:srgbClr val="000000"/>
                </a:solidFill>
                <a:latin typeface="Arial"/>
                <a:ea typeface="Arial"/>
                <a:cs typeface="Arial"/>
                <a:sym typeface="Arial"/>
              </a:rPr>
              <a:t>k is a constant, which determines how much of the total print object edge is retained, and has a value between 0 and 1</a:t>
            </a:r>
          </a:p>
          <a:p>
            <a:pPr lvl="0" algn="just" rtl="0">
              <a:spcBef>
                <a:spcPts val="0"/>
              </a:spcBef>
              <a:spcAft>
                <a:spcPts val="0"/>
              </a:spcAft>
              <a:buNone/>
            </a:pPr>
            <a:endParaRPr sz="1400">
              <a:solidFill>
                <a:srgbClr val="000000"/>
              </a:solidFill>
              <a:latin typeface="Arial"/>
              <a:ea typeface="Arial"/>
              <a:cs typeface="Arial"/>
              <a:sym typeface="Arial"/>
            </a:endParaRPr>
          </a:p>
          <a:p>
            <a:pPr marL="457200" lvl="0" indent="-228600" algn="just" rtl="0">
              <a:spcBef>
                <a:spcPts val="0"/>
              </a:spcBef>
              <a:spcAft>
                <a:spcPts val="0"/>
              </a:spcAft>
              <a:buClr>
                <a:srgbClr val="000000"/>
              </a:buClr>
              <a:buSzPct val="100000"/>
              <a:buFont typeface="Arial" pitchFamily="34" charset="0"/>
              <a:buChar char="•"/>
            </a:pPr>
            <a:r>
              <a:rPr lang="en" sz="1400" dirty="0">
                <a:solidFill>
                  <a:srgbClr val="000000"/>
                </a:solidFill>
                <a:latin typeface="Arial"/>
                <a:ea typeface="Arial"/>
                <a:cs typeface="Arial"/>
                <a:sym typeface="Arial"/>
              </a:rPr>
              <a:t>An optimal combination of k and the sliding window will produce a good binary image.</a:t>
            </a:r>
          </a:p>
          <a:p>
            <a:pPr lvl="0">
              <a:spcBef>
                <a:spcPts val="0"/>
              </a:spcBef>
              <a:spcAft>
                <a:spcPts val="0"/>
              </a:spcAft>
              <a:buNone/>
            </a:pPr>
            <a:endParaRPr sz="1400">
              <a:solidFill>
                <a:srgbClr val="000000"/>
              </a:solidFill>
              <a:latin typeface="Arial"/>
              <a:ea typeface="Arial"/>
              <a:cs typeface="Arial"/>
              <a:sym typeface="Arial"/>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74">
                                            <p:txEl>
                                              <p:pRg st="0" end="0"/>
                                            </p:txEl>
                                          </p:spTgt>
                                        </p:tgtEl>
                                        <p:attrNameLst>
                                          <p:attrName>style.visibility</p:attrName>
                                        </p:attrNameLst>
                                      </p:cBhvr>
                                      <p:to>
                                        <p:strVal val="visible"/>
                                      </p:to>
                                    </p:set>
                                    <p:animEffect transition="in" filter="fade">
                                      <p:cBhvr>
                                        <p:cTn id="7" dur="2000"/>
                                        <p:tgtEl>
                                          <p:spTgt spid="374">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374">
                                            <p:txEl>
                                              <p:pRg st="1" end="1"/>
                                            </p:txEl>
                                          </p:spTgt>
                                        </p:tgtEl>
                                        <p:attrNameLst>
                                          <p:attrName>style.visibility</p:attrName>
                                        </p:attrNameLst>
                                      </p:cBhvr>
                                      <p:to>
                                        <p:strVal val="visible"/>
                                      </p:to>
                                    </p:set>
                                    <p:animEffect transition="in" filter="fade">
                                      <p:cBhvr>
                                        <p:cTn id="11" dur="2000"/>
                                        <p:tgtEl>
                                          <p:spTgt spid="374">
                                            <p:txEl>
                                              <p:pRg st="1" end="1"/>
                                            </p:txEl>
                                          </p:spTgt>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374">
                                            <p:txEl>
                                              <p:pRg st="2" end="2"/>
                                            </p:txEl>
                                          </p:spTgt>
                                        </p:tgtEl>
                                        <p:attrNameLst>
                                          <p:attrName>style.visibility</p:attrName>
                                        </p:attrNameLst>
                                      </p:cBhvr>
                                      <p:to>
                                        <p:strVal val="visible"/>
                                      </p:to>
                                    </p:set>
                                    <p:animEffect transition="in" filter="fade">
                                      <p:cBhvr>
                                        <p:cTn id="15" dur="2000"/>
                                        <p:tgtEl>
                                          <p:spTgt spid="374">
                                            <p:txEl>
                                              <p:pRg st="2" end="2"/>
                                            </p:txEl>
                                          </p:spTgt>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374">
                                            <p:txEl>
                                              <p:pRg st="3" end="3"/>
                                            </p:txEl>
                                          </p:spTgt>
                                        </p:tgtEl>
                                        <p:attrNameLst>
                                          <p:attrName>style.visibility</p:attrName>
                                        </p:attrNameLst>
                                      </p:cBhvr>
                                      <p:to>
                                        <p:strVal val="visible"/>
                                      </p:to>
                                    </p:set>
                                    <p:animEffect transition="in" filter="fade">
                                      <p:cBhvr>
                                        <p:cTn id="19" dur="2000"/>
                                        <p:tgtEl>
                                          <p:spTgt spid="374">
                                            <p:txEl>
                                              <p:pRg st="3" end="3"/>
                                            </p:txEl>
                                          </p:spTgt>
                                        </p:tgtEl>
                                      </p:cBhvr>
                                    </p:animEffect>
                                  </p:childTnLst>
                                </p:cTn>
                              </p:par>
                            </p:childTnLst>
                          </p:cTn>
                        </p:par>
                        <p:par>
                          <p:cTn id="20" fill="hold">
                            <p:stCondLst>
                              <p:cond delay="8000"/>
                            </p:stCondLst>
                            <p:childTnLst>
                              <p:par>
                                <p:cTn id="21" presetID="10" presetClass="entr" presetSubtype="0" fill="hold" nodeType="afterEffect">
                                  <p:stCondLst>
                                    <p:cond delay="0"/>
                                  </p:stCondLst>
                                  <p:childTnLst>
                                    <p:set>
                                      <p:cBhvr>
                                        <p:cTn id="22" dur="1" fill="hold">
                                          <p:stCondLst>
                                            <p:cond delay="0"/>
                                          </p:stCondLst>
                                        </p:cTn>
                                        <p:tgtEl>
                                          <p:spTgt spid="374">
                                            <p:txEl>
                                              <p:pRg st="4" end="4"/>
                                            </p:txEl>
                                          </p:spTgt>
                                        </p:tgtEl>
                                        <p:attrNameLst>
                                          <p:attrName>style.visibility</p:attrName>
                                        </p:attrNameLst>
                                      </p:cBhvr>
                                      <p:to>
                                        <p:strVal val="visible"/>
                                      </p:to>
                                    </p:set>
                                    <p:animEffect transition="in" filter="fade">
                                      <p:cBhvr>
                                        <p:cTn id="23" dur="2000"/>
                                        <p:tgtEl>
                                          <p:spTgt spid="374">
                                            <p:txEl>
                                              <p:pRg st="4" end="4"/>
                                            </p:txEl>
                                          </p:spTgt>
                                        </p:tgtEl>
                                      </p:cBhvr>
                                    </p:animEffect>
                                  </p:childTnLst>
                                </p:cTn>
                              </p:par>
                            </p:childTnLst>
                          </p:cTn>
                        </p:par>
                        <p:par>
                          <p:cTn id="24" fill="hold">
                            <p:stCondLst>
                              <p:cond delay="10000"/>
                            </p:stCondLst>
                            <p:childTnLst>
                              <p:par>
                                <p:cTn id="25" presetID="10" presetClass="entr" presetSubtype="0" fill="hold" nodeType="afterEffect">
                                  <p:stCondLst>
                                    <p:cond delay="0"/>
                                  </p:stCondLst>
                                  <p:childTnLst>
                                    <p:set>
                                      <p:cBhvr>
                                        <p:cTn id="26" dur="1" fill="hold">
                                          <p:stCondLst>
                                            <p:cond delay="0"/>
                                          </p:stCondLst>
                                        </p:cTn>
                                        <p:tgtEl>
                                          <p:spTgt spid="374">
                                            <p:txEl>
                                              <p:pRg st="5" end="5"/>
                                            </p:txEl>
                                          </p:spTgt>
                                        </p:tgtEl>
                                        <p:attrNameLst>
                                          <p:attrName>style.visibility</p:attrName>
                                        </p:attrNameLst>
                                      </p:cBhvr>
                                      <p:to>
                                        <p:strVal val="visible"/>
                                      </p:to>
                                    </p:set>
                                    <p:animEffect transition="in" filter="fade">
                                      <p:cBhvr>
                                        <p:cTn id="27" dur="2000"/>
                                        <p:tgtEl>
                                          <p:spTgt spid="374">
                                            <p:txEl>
                                              <p:pRg st="5" end="5"/>
                                            </p:txEl>
                                          </p:spTgt>
                                        </p:tgtEl>
                                      </p:cBhvr>
                                    </p:animEffect>
                                  </p:childTnLst>
                                </p:cTn>
                              </p:par>
                            </p:childTnLst>
                          </p:cTn>
                        </p:par>
                        <p:par>
                          <p:cTn id="28" fill="hold">
                            <p:stCondLst>
                              <p:cond delay="12000"/>
                            </p:stCondLst>
                            <p:childTnLst>
                              <p:par>
                                <p:cTn id="29" presetID="10" presetClass="entr" presetSubtype="0" fill="hold" nodeType="afterEffect">
                                  <p:stCondLst>
                                    <p:cond delay="0"/>
                                  </p:stCondLst>
                                  <p:childTnLst>
                                    <p:set>
                                      <p:cBhvr>
                                        <p:cTn id="30" dur="1" fill="hold">
                                          <p:stCondLst>
                                            <p:cond delay="0"/>
                                          </p:stCondLst>
                                        </p:cTn>
                                        <p:tgtEl>
                                          <p:spTgt spid="374">
                                            <p:txEl>
                                              <p:pRg st="6" end="6"/>
                                            </p:txEl>
                                          </p:spTgt>
                                        </p:tgtEl>
                                        <p:attrNameLst>
                                          <p:attrName>style.visibility</p:attrName>
                                        </p:attrNameLst>
                                      </p:cBhvr>
                                      <p:to>
                                        <p:strVal val="visible"/>
                                      </p:to>
                                    </p:set>
                                    <p:animEffect transition="in" filter="fade">
                                      <p:cBhvr>
                                        <p:cTn id="31" dur="2000"/>
                                        <p:tgtEl>
                                          <p:spTgt spid="374">
                                            <p:txEl>
                                              <p:pRg st="6" end="6"/>
                                            </p:txEl>
                                          </p:spTgt>
                                        </p:tgtEl>
                                      </p:cBhvr>
                                    </p:animEffect>
                                  </p:childTnLst>
                                </p:cTn>
                              </p:par>
                            </p:childTnLst>
                          </p:cTn>
                        </p:par>
                        <p:par>
                          <p:cTn id="32" fill="hold">
                            <p:stCondLst>
                              <p:cond delay="14000"/>
                            </p:stCondLst>
                            <p:childTnLst>
                              <p:par>
                                <p:cTn id="33" presetID="10" presetClass="entr" presetSubtype="0" fill="hold" nodeType="afterEffect">
                                  <p:stCondLst>
                                    <p:cond delay="0"/>
                                  </p:stCondLst>
                                  <p:childTnLst>
                                    <p:set>
                                      <p:cBhvr>
                                        <p:cTn id="34" dur="1" fill="hold">
                                          <p:stCondLst>
                                            <p:cond delay="0"/>
                                          </p:stCondLst>
                                        </p:cTn>
                                        <p:tgtEl>
                                          <p:spTgt spid="374">
                                            <p:txEl>
                                              <p:pRg st="7" end="7"/>
                                            </p:txEl>
                                          </p:spTgt>
                                        </p:tgtEl>
                                        <p:attrNameLst>
                                          <p:attrName>style.visibility</p:attrName>
                                        </p:attrNameLst>
                                      </p:cBhvr>
                                      <p:to>
                                        <p:strVal val="visible"/>
                                      </p:to>
                                    </p:set>
                                    <p:animEffect transition="in" filter="fade">
                                      <p:cBhvr>
                                        <p:cTn id="35" dur="2000"/>
                                        <p:tgtEl>
                                          <p:spTgt spid="374">
                                            <p:txEl>
                                              <p:pRg st="7" end="7"/>
                                            </p:txEl>
                                          </p:spTgt>
                                        </p:tgtEl>
                                      </p:cBhvr>
                                    </p:animEffect>
                                  </p:childTnLst>
                                </p:cTn>
                              </p:par>
                            </p:childTnLst>
                          </p:cTn>
                        </p:par>
                        <p:par>
                          <p:cTn id="36" fill="hold">
                            <p:stCondLst>
                              <p:cond delay="16000"/>
                            </p:stCondLst>
                            <p:childTnLst>
                              <p:par>
                                <p:cTn id="37" presetID="10" presetClass="entr" presetSubtype="0" fill="hold" nodeType="afterEffect">
                                  <p:stCondLst>
                                    <p:cond delay="0"/>
                                  </p:stCondLst>
                                  <p:childTnLst>
                                    <p:set>
                                      <p:cBhvr>
                                        <p:cTn id="38" dur="1" fill="hold">
                                          <p:stCondLst>
                                            <p:cond delay="0"/>
                                          </p:stCondLst>
                                        </p:cTn>
                                        <p:tgtEl>
                                          <p:spTgt spid="374">
                                            <p:txEl>
                                              <p:pRg st="8" end="8"/>
                                            </p:txEl>
                                          </p:spTgt>
                                        </p:tgtEl>
                                        <p:attrNameLst>
                                          <p:attrName>style.visibility</p:attrName>
                                        </p:attrNameLst>
                                      </p:cBhvr>
                                      <p:to>
                                        <p:strVal val="visible"/>
                                      </p:to>
                                    </p:set>
                                    <p:animEffect transition="in" filter="fade">
                                      <p:cBhvr>
                                        <p:cTn id="39" dur="2000"/>
                                        <p:tgtEl>
                                          <p:spTgt spid="374">
                                            <p:txEl>
                                              <p:pRg st="8" end="8"/>
                                            </p:txEl>
                                          </p:spTgt>
                                        </p:tgtEl>
                                      </p:cBhvr>
                                    </p:animEffect>
                                  </p:childTnLst>
                                </p:cTn>
                              </p:par>
                            </p:childTnLst>
                          </p:cTn>
                        </p:par>
                        <p:par>
                          <p:cTn id="40" fill="hold">
                            <p:stCondLst>
                              <p:cond delay="18000"/>
                            </p:stCondLst>
                            <p:childTnLst>
                              <p:par>
                                <p:cTn id="41" presetID="10" presetClass="entr" presetSubtype="0" fill="hold" nodeType="afterEffect">
                                  <p:stCondLst>
                                    <p:cond delay="0"/>
                                  </p:stCondLst>
                                  <p:childTnLst>
                                    <p:set>
                                      <p:cBhvr>
                                        <p:cTn id="42" dur="1" fill="hold">
                                          <p:stCondLst>
                                            <p:cond delay="0"/>
                                          </p:stCondLst>
                                        </p:cTn>
                                        <p:tgtEl>
                                          <p:spTgt spid="374">
                                            <p:txEl>
                                              <p:pRg st="9" end="9"/>
                                            </p:txEl>
                                          </p:spTgt>
                                        </p:tgtEl>
                                        <p:attrNameLst>
                                          <p:attrName>style.visibility</p:attrName>
                                        </p:attrNameLst>
                                      </p:cBhvr>
                                      <p:to>
                                        <p:strVal val="visible"/>
                                      </p:to>
                                    </p:set>
                                    <p:animEffect transition="in" filter="fade">
                                      <p:cBhvr>
                                        <p:cTn id="43" dur="2000"/>
                                        <p:tgtEl>
                                          <p:spTgt spid="374">
                                            <p:txEl>
                                              <p:pRg st="9" end="9"/>
                                            </p:txEl>
                                          </p:spTgt>
                                        </p:tgtEl>
                                      </p:cBhvr>
                                    </p:animEffect>
                                  </p:childTnLst>
                                </p:cTn>
                              </p:par>
                            </p:childTnLst>
                          </p:cTn>
                        </p:par>
                        <p:par>
                          <p:cTn id="44" fill="hold">
                            <p:stCondLst>
                              <p:cond delay="20000"/>
                            </p:stCondLst>
                            <p:childTnLst>
                              <p:par>
                                <p:cTn id="45" presetID="10" presetClass="entr" presetSubtype="0" fill="hold" nodeType="afterEffect">
                                  <p:stCondLst>
                                    <p:cond delay="0"/>
                                  </p:stCondLst>
                                  <p:childTnLst>
                                    <p:set>
                                      <p:cBhvr>
                                        <p:cTn id="46" dur="1" fill="hold">
                                          <p:stCondLst>
                                            <p:cond delay="0"/>
                                          </p:stCondLst>
                                        </p:cTn>
                                        <p:tgtEl>
                                          <p:spTgt spid="374">
                                            <p:txEl>
                                              <p:pRg st="10" end="10"/>
                                            </p:txEl>
                                          </p:spTgt>
                                        </p:tgtEl>
                                        <p:attrNameLst>
                                          <p:attrName>style.visibility</p:attrName>
                                        </p:attrNameLst>
                                      </p:cBhvr>
                                      <p:to>
                                        <p:strVal val="visible"/>
                                      </p:to>
                                    </p:set>
                                    <p:animEffect transition="in" filter="fade">
                                      <p:cBhvr>
                                        <p:cTn id="47" dur="2000"/>
                                        <p:tgtEl>
                                          <p:spTgt spid="374">
                                            <p:txEl>
                                              <p:pRg st="10" end="10"/>
                                            </p:txEl>
                                          </p:spTgt>
                                        </p:tgtEl>
                                      </p:cBhvr>
                                    </p:animEffect>
                                  </p:childTnLst>
                                </p:cTn>
                              </p:par>
                            </p:childTnLst>
                          </p:cTn>
                        </p:par>
                        <p:par>
                          <p:cTn id="48" fill="hold">
                            <p:stCondLst>
                              <p:cond delay="22000"/>
                            </p:stCondLst>
                            <p:childTnLst>
                              <p:par>
                                <p:cTn id="49" presetID="10" presetClass="entr" presetSubtype="0" fill="hold" nodeType="afterEffect">
                                  <p:stCondLst>
                                    <p:cond delay="0"/>
                                  </p:stCondLst>
                                  <p:childTnLst>
                                    <p:set>
                                      <p:cBhvr>
                                        <p:cTn id="50" dur="1" fill="hold">
                                          <p:stCondLst>
                                            <p:cond delay="0"/>
                                          </p:stCondLst>
                                        </p:cTn>
                                        <p:tgtEl>
                                          <p:spTgt spid="374">
                                            <p:txEl>
                                              <p:pRg st="11" end="11"/>
                                            </p:txEl>
                                          </p:spTgt>
                                        </p:tgtEl>
                                        <p:attrNameLst>
                                          <p:attrName>style.visibility</p:attrName>
                                        </p:attrNameLst>
                                      </p:cBhvr>
                                      <p:to>
                                        <p:strVal val="visible"/>
                                      </p:to>
                                    </p:set>
                                    <p:animEffect transition="in" filter="fade">
                                      <p:cBhvr>
                                        <p:cTn id="51" dur="2000"/>
                                        <p:tgtEl>
                                          <p:spTgt spid="37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0" y="292850"/>
            <a:ext cx="8520599" cy="800999"/>
          </a:xfrm>
          <a:prstGeom prst="rect">
            <a:avLst/>
          </a:prstGeom>
        </p:spPr>
        <p:txBody>
          <a:bodyPr lIns="91425" tIns="91425" rIns="91425" bIns="91425" anchor="t" anchorCtr="0">
            <a:noAutofit/>
          </a:bodyPr>
          <a:lstStyle/>
          <a:p>
            <a:pPr marL="0" marR="0" indent="0" algn="l" rtl="0">
              <a:lnSpc>
                <a:spcPct val="100000"/>
              </a:lnSpc>
              <a:spcBef>
                <a:spcPts val="0"/>
              </a:spcBef>
              <a:spcAft>
                <a:spcPts val="0"/>
              </a:spcAft>
              <a:buNone/>
            </a:pPr>
            <a:r>
              <a:rPr lang="en" sz="4800">
                <a:latin typeface="Times New Roman"/>
                <a:ea typeface="Times New Roman"/>
                <a:cs typeface="Times New Roman"/>
                <a:sym typeface="Times New Roman"/>
              </a:rPr>
              <a:t>ANALYSIS OF PROBLEM</a:t>
            </a:r>
          </a:p>
        </p:txBody>
      </p:sp>
      <p:sp>
        <p:nvSpPr>
          <p:cNvPr id="74" name="Shape 74"/>
          <p:cNvSpPr txBox="1">
            <a:spLocks noGrp="1"/>
          </p:cNvSpPr>
          <p:nvPr>
            <p:ph type="body" idx="1"/>
          </p:nvPr>
        </p:nvSpPr>
        <p:spPr>
          <a:xfrm>
            <a:off x="311700" y="1228675"/>
            <a:ext cx="8520599" cy="3340199"/>
          </a:xfrm>
          <a:prstGeom prst="rect">
            <a:avLst/>
          </a:prstGeom>
        </p:spPr>
        <p:txBody>
          <a:bodyPr lIns="91425" tIns="91425" rIns="91425" bIns="91425" anchor="t" anchorCtr="0">
            <a:noAutofit/>
          </a:bodyPr>
          <a:lstStyle/>
          <a:p>
            <a:pPr algn="just" rtl="0">
              <a:lnSpc>
                <a:spcPct val="100000"/>
              </a:lnSpc>
              <a:spcBef>
                <a:spcPts val="0"/>
              </a:spcBef>
              <a:spcAft>
                <a:spcPts val="1000"/>
              </a:spcAft>
              <a:buNone/>
            </a:pPr>
            <a:r>
              <a:rPr lang="en" sz="2200" b="1">
                <a:solidFill>
                  <a:srgbClr val="000000"/>
                </a:solidFill>
                <a:latin typeface="Times New Roman"/>
                <a:ea typeface="Times New Roman"/>
                <a:cs typeface="Times New Roman"/>
                <a:sym typeface="Times New Roman"/>
              </a:rPr>
              <a:t>The quality of ancient epigraphs</a:t>
            </a:r>
            <a:r>
              <a:rPr lang="en" sz="2200">
                <a:solidFill>
                  <a:srgbClr val="000000"/>
                </a:solidFill>
                <a:latin typeface="Times New Roman"/>
                <a:ea typeface="Times New Roman"/>
                <a:cs typeface="Times New Roman"/>
                <a:sym typeface="Times New Roman"/>
              </a:rPr>
              <a:t>, which are still available for reference today and preserved by libraries and universities all around the world, </a:t>
            </a:r>
            <a:r>
              <a:rPr lang="en" sz="2200" b="1">
                <a:solidFill>
                  <a:srgbClr val="000000"/>
                </a:solidFill>
                <a:latin typeface="Times New Roman"/>
                <a:ea typeface="Times New Roman"/>
                <a:cs typeface="Times New Roman"/>
                <a:sym typeface="Times New Roman"/>
              </a:rPr>
              <a:t>is poor due to physical deterioration. </a:t>
            </a:r>
          </a:p>
          <a:p>
            <a:pPr algn="just" rtl="0">
              <a:lnSpc>
                <a:spcPct val="100000"/>
              </a:lnSpc>
              <a:spcBef>
                <a:spcPts val="0"/>
              </a:spcBef>
              <a:spcAft>
                <a:spcPts val="1000"/>
              </a:spcAft>
              <a:buNone/>
            </a:pPr>
            <a:r>
              <a:rPr lang="en" sz="2200">
                <a:solidFill>
                  <a:srgbClr val="000000"/>
                </a:solidFill>
                <a:latin typeface="Times New Roman"/>
                <a:ea typeface="Times New Roman"/>
                <a:cs typeface="Times New Roman"/>
                <a:sym typeface="Times New Roman"/>
              </a:rPr>
              <a:t>The deterioration processes often result in </a:t>
            </a:r>
            <a:r>
              <a:rPr lang="en" sz="2200" b="1">
                <a:solidFill>
                  <a:srgbClr val="000000"/>
                </a:solidFill>
                <a:latin typeface="Times New Roman"/>
                <a:ea typeface="Times New Roman"/>
                <a:cs typeface="Times New Roman"/>
                <a:sym typeface="Times New Roman"/>
              </a:rPr>
              <a:t>uneven background</a:t>
            </a:r>
            <a:r>
              <a:rPr lang="en" sz="2200">
                <a:solidFill>
                  <a:srgbClr val="000000"/>
                </a:solidFill>
                <a:latin typeface="Times New Roman"/>
                <a:ea typeface="Times New Roman"/>
                <a:cs typeface="Times New Roman"/>
                <a:sym typeface="Times New Roman"/>
              </a:rPr>
              <a:t> </a:t>
            </a:r>
            <a:r>
              <a:rPr lang="en" sz="2200" b="1">
                <a:solidFill>
                  <a:srgbClr val="000000"/>
                </a:solidFill>
                <a:latin typeface="Times New Roman"/>
                <a:ea typeface="Times New Roman"/>
                <a:cs typeface="Times New Roman"/>
                <a:sym typeface="Times New Roman"/>
              </a:rPr>
              <a:t>coloration</a:t>
            </a:r>
            <a:r>
              <a:rPr lang="en" sz="2200">
                <a:solidFill>
                  <a:srgbClr val="000000"/>
                </a:solidFill>
                <a:latin typeface="Times New Roman"/>
                <a:ea typeface="Times New Roman"/>
                <a:cs typeface="Times New Roman"/>
                <a:sym typeface="Times New Roman"/>
              </a:rPr>
              <a:t> across the image and the darkening of the background which reduces the contrast between the foreground text and the background color of the documents. </a:t>
            </a:r>
          </a:p>
          <a:p>
            <a:pPr algn="just" rtl="0">
              <a:lnSpc>
                <a:spcPct val="100000"/>
              </a:lnSpc>
              <a:spcBef>
                <a:spcPts val="0"/>
              </a:spcBef>
              <a:spcAft>
                <a:spcPts val="1000"/>
              </a:spcAft>
              <a:buNone/>
            </a:pPr>
            <a:r>
              <a:rPr lang="en" sz="2200">
                <a:solidFill>
                  <a:srgbClr val="000000"/>
                </a:solidFill>
                <a:latin typeface="Times New Roman"/>
                <a:ea typeface="Times New Roman"/>
                <a:cs typeface="Times New Roman"/>
                <a:sym typeface="Times New Roman"/>
              </a:rPr>
              <a:t>The problem is introduced during the conversion of manuscripts to their digital image form. </a:t>
            </a:r>
          </a:p>
          <a:p>
            <a:pPr algn="just" rtl="0">
              <a:lnSpc>
                <a:spcPct val="100000"/>
              </a:lnSpc>
              <a:spcBef>
                <a:spcPts val="0"/>
              </a:spcBef>
              <a:spcAft>
                <a:spcPts val="1000"/>
              </a:spcAft>
              <a:buNone/>
            </a:pPr>
            <a:endParaRPr sz="2400">
              <a:solidFill>
                <a:srgbClr val="000000"/>
              </a:solidFill>
              <a:latin typeface="Times New Roman"/>
              <a:ea typeface="Times New Roman"/>
              <a:cs typeface="Times New Roman"/>
              <a:sym typeface="Times New Roman"/>
            </a:endParaRPr>
          </a:p>
        </p:txBody>
      </p:sp>
    </p:spTree>
  </p:cSld>
  <p:clrMapOvr>
    <a:masterClrMapping/>
  </p:clrMapOvr>
  <p:transition advClick="0"/>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Shape 379"/>
          <p:cNvSpPr txBox="1">
            <a:spLocks noGrp="1"/>
          </p:cNvSpPr>
          <p:nvPr>
            <p:ph type="title"/>
          </p:nvPr>
        </p:nvSpPr>
        <p:spPr>
          <a:xfrm>
            <a:off x="-122400" y="282150"/>
            <a:ext cx="9388800" cy="800999"/>
          </a:xfrm>
          <a:prstGeom prst="rect">
            <a:avLst/>
          </a:prstGeom>
        </p:spPr>
        <p:txBody>
          <a:bodyPr lIns="91425" tIns="91425" rIns="91425" bIns="91425" anchor="t" anchorCtr="0">
            <a:noAutofit/>
          </a:bodyPr>
          <a:lstStyle/>
          <a:p>
            <a:pPr algn="ctr" rtl="0">
              <a:spcBef>
                <a:spcPts val="0"/>
              </a:spcBef>
              <a:buNone/>
            </a:pPr>
            <a:r>
              <a:rPr lang="en" sz="3000">
                <a:latin typeface="Times New Roman"/>
                <a:ea typeface="Times New Roman"/>
                <a:cs typeface="Times New Roman"/>
                <a:sym typeface="Times New Roman"/>
              </a:rPr>
              <a:t>IMPLEMENTATION OF SAUVOLA’S METHOD</a:t>
            </a:r>
          </a:p>
          <a:p>
            <a:pPr>
              <a:spcBef>
                <a:spcPts val="0"/>
              </a:spcBef>
              <a:buNone/>
            </a:pPr>
            <a:endParaRPr/>
          </a:p>
        </p:txBody>
      </p:sp>
      <p:sp>
        <p:nvSpPr>
          <p:cNvPr id="380" name="Shape 380"/>
          <p:cNvSpPr txBox="1">
            <a:spLocks noGrp="1"/>
          </p:cNvSpPr>
          <p:nvPr>
            <p:ph type="body" idx="1"/>
          </p:nvPr>
        </p:nvSpPr>
        <p:spPr>
          <a:xfrm>
            <a:off x="311700" y="612650"/>
            <a:ext cx="8520599" cy="3340199"/>
          </a:xfrm>
          <a:prstGeom prst="rect">
            <a:avLst/>
          </a:prstGeom>
        </p:spPr>
        <p:txBody>
          <a:bodyPr lIns="91425" tIns="91425" rIns="91425" bIns="91425" anchor="t" anchorCtr="0">
            <a:noAutofit/>
          </a:bodyPr>
          <a:lstStyle/>
          <a:p>
            <a:pPr rtl="0">
              <a:spcBef>
                <a:spcPts val="0"/>
              </a:spcBef>
              <a:spcAft>
                <a:spcPts val="0"/>
              </a:spcAft>
              <a:buNone/>
            </a:pPr>
            <a:endParaRPr sz="1200">
              <a:solidFill>
                <a:srgbClr val="000000"/>
              </a:solidFill>
            </a:endParaRPr>
          </a:p>
          <a:p>
            <a:pPr rtl="0">
              <a:lnSpc>
                <a:spcPct val="100000"/>
              </a:lnSpc>
              <a:spcBef>
                <a:spcPts val="0"/>
              </a:spcBef>
              <a:spcAft>
                <a:spcPts val="0"/>
              </a:spcAft>
              <a:buNone/>
            </a:pPr>
            <a:r>
              <a:rPr lang="en" sz="1400">
                <a:solidFill>
                  <a:srgbClr val="000000"/>
                </a:solidFill>
                <a:latin typeface="Arial"/>
                <a:ea typeface="Arial"/>
                <a:cs typeface="Arial"/>
                <a:sym typeface="Arial"/>
              </a:rPr>
              <a:t>Code Script:</a:t>
            </a:r>
          </a:p>
          <a:p>
            <a:pPr rtl="0">
              <a:spcBef>
                <a:spcPts val="0"/>
              </a:spcBef>
              <a:spcAft>
                <a:spcPts val="0"/>
              </a:spcAft>
              <a:buNone/>
            </a:pPr>
            <a:r>
              <a:rPr lang="en" sz="1200">
                <a:solidFill>
                  <a:srgbClr val="000000"/>
                </a:solidFill>
              </a:rPr>
              <a:t>s=sauvola(gauss1);</a:t>
            </a:r>
          </a:p>
          <a:p>
            <a:pPr rtl="0">
              <a:spcBef>
                <a:spcPts val="0"/>
              </a:spcBef>
              <a:spcAft>
                <a:spcPts val="0"/>
              </a:spcAft>
              <a:buNone/>
            </a:pPr>
            <a:r>
              <a:rPr lang="en" sz="1200">
                <a:solidFill>
                  <a:srgbClr val="000000"/>
                </a:solidFill>
              </a:rPr>
              <a:t>figure;</a:t>
            </a:r>
          </a:p>
          <a:p>
            <a:pPr rtl="0">
              <a:spcBef>
                <a:spcPts val="0"/>
              </a:spcBef>
              <a:spcAft>
                <a:spcPts val="0"/>
              </a:spcAft>
              <a:buNone/>
            </a:pPr>
            <a:r>
              <a:rPr lang="en" sz="1200">
                <a:solidFill>
                  <a:srgbClr val="000000"/>
                </a:solidFill>
              </a:rPr>
              <a:t>imshow(s);</a:t>
            </a:r>
          </a:p>
          <a:p>
            <a:pPr rtl="0">
              <a:spcBef>
                <a:spcPts val="0"/>
              </a:spcBef>
              <a:spcAft>
                <a:spcPts val="0"/>
              </a:spcAft>
              <a:buNone/>
            </a:pPr>
            <a:r>
              <a:rPr lang="en" sz="1200">
                <a:solidFill>
                  <a:srgbClr val="000000"/>
                </a:solidFill>
              </a:rPr>
              <a:t>title('sauvola');</a:t>
            </a:r>
          </a:p>
          <a:p>
            <a:pPr rtl="0">
              <a:spcBef>
                <a:spcPts val="0"/>
              </a:spcBef>
              <a:spcAft>
                <a:spcPts val="0"/>
              </a:spcAft>
              <a:buNone/>
            </a:pPr>
            <a:endParaRPr sz="1200">
              <a:solidFill>
                <a:srgbClr val="000000"/>
              </a:solidFill>
            </a:endParaRPr>
          </a:p>
          <a:p>
            <a:pPr rtl="0">
              <a:spcBef>
                <a:spcPts val="0"/>
              </a:spcBef>
              <a:spcAft>
                <a:spcPts val="0"/>
              </a:spcAft>
              <a:buNone/>
            </a:pPr>
            <a:endParaRPr sz="1200">
              <a:solidFill>
                <a:srgbClr val="000000"/>
              </a:solidFill>
            </a:endParaRPr>
          </a:p>
        </p:txBody>
      </p:sp>
      <p:pic>
        <p:nvPicPr>
          <p:cNvPr id="381" name="Shape 381"/>
          <p:cNvPicPr preferRelativeResize="0"/>
          <p:nvPr/>
        </p:nvPicPr>
        <p:blipFill>
          <a:blip r:embed="rId3">
            <a:alphaModFix/>
          </a:blip>
          <a:stretch>
            <a:fillRect/>
          </a:stretch>
        </p:blipFill>
        <p:spPr>
          <a:xfrm>
            <a:off x="0" y="2098937"/>
            <a:ext cx="4404399" cy="3073850"/>
          </a:xfrm>
          <a:prstGeom prst="rect">
            <a:avLst/>
          </a:prstGeom>
          <a:noFill/>
          <a:ln>
            <a:noFill/>
          </a:ln>
        </p:spPr>
      </p:pic>
      <p:pic>
        <p:nvPicPr>
          <p:cNvPr id="382" name="Shape 382"/>
          <p:cNvPicPr preferRelativeResize="0"/>
          <p:nvPr/>
        </p:nvPicPr>
        <p:blipFill>
          <a:blip r:embed="rId4">
            <a:alphaModFix/>
          </a:blip>
          <a:stretch>
            <a:fillRect/>
          </a:stretch>
        </p:blipFill>
        <p:spPr>
          <a:xfrm>
            <a:off x="4533550" y="2143312"/>
            <a:ext cx="4404399" cy="2985125"/>
          </a:xfrm>
          <a:prstGeom prst="rect">
            <a:avLst/>
          </a:prstGeom>
          <a:noFill/>
          <a:ln>
            <a:noFill/>
          </a:ln>
        </p:spPr>
      </p:pic>
      <p:sp>
        <p:nvSpPr>
          <p:cNvPr id="383" name="Shape 383"/>
          <p:cNvSpPr txBox="1"/>
          <p:nvPr/>
        </p:nvSpPr>
        <p:spPr>
          <a:xfrm>
            <a:off x="5025650" y="858300"/>
            <a:ext cx="2523599" cy="1015800"/>
          </a:xfrm>
          <a:prstGeom prst="rect">
            <a:avLst/>
          </a:prstGeom>
          <a:noFill/>
          <a:ln>
            <a:noFill/>
          </a:ln>
        </p:spPr>
        <p:txBody>
          <a:bodyPr lIns="91425" tIns="91425" rIns="91425" bIns="91425" anchor="t" anchorCtr="0">
            <a:noAutofit/>
          </a:bodyPr>
          <a:lstStyle/>
          <a:p>
            <a:pPr rtl="0">
              <a:lnSpc>
                <a:spcPct val="115000"/>
              </a:lnSpc>
              <a:spcBef>
                <a:spcPts val="0"/>
              </a:spcBef>
              <a:buNone/>
            </a:pPr>
            <a:r>
              <a:rPr lang="en" sz="1200">
                <a:latin typeface="Source Code Pro"/>
                <a:ea typeface="Source Code Pro"/>
                <a:cs typeface="Source Code Pro"/>
                <a:sym typeface="Source Code Pro"/>
              </a:rPr>
              <a:t>s1=1-s;</a:t>
            </a:r>
          </a:p>
          <a:p>
            <a:pPr rtl="0">
              <a:lnSpc>
                <a:spcPct val="115000"/>
              </a:lnSpc>
              <a:spcBef>
                <a:spcPts val="0"/>
              </a:spcBef>
              <a:buNone/>
            </a:pPr>
            <a:r>
              <a:rPr lang="en" sz="1200">
                <a:latin typeface="Source Code Pro"/>
                <a:ea typeface="Source Code Pro"/>
                <a:cs typeface="Source Code Pro"/>
                <a:sym typeface="Source Code Pro"/>
              </a:rPr>
              <a:t>ers=imerode(s1,nb);</a:t>
            </a:r>
          </a:p>
          <a:p>
            <a:pPr rtl="0">
              <a:lnSpc>
                <a:spcPct val="115000"/>
              </a:lnSpc>
              <a:spcBef>
                <a:spcPts val="0"/>
              </a:spcBef>
              <a:buNone/>
            </a:pPr>
            <a:r>
              <a:rPr lang="en" sz="1200">
                <a:latin typeface="Source Code Pro"/>
                <a:ea typeface="Source Code Pro"/>
                <a:cs typeface="Source Code Pro"/>
                <a:sym typeface="Source Code Pro"/>
              </a:rPr>
              <a:t>figure;</a:t>
            </a:r>
          </a:p>
          <a:p>
            <a:pPr rtl="0">
              <a:lnSpc>
                <a:spcPct val="115000"/>
              </a:lnSpc>
              <a:spcBef>
                <a:spcPts val="0"/>
              </a:spcBef>
              <a:buNone/>
            </a:pPr>
            <a:r>
              <a:rPr lang="en" sz="1200">
                <a:latin typeface="Source Code Pro"/>
                <a:ea typeface="Source Code Pro"/>
                <a:cs typeface="Source Code Pro"/>
                <a:sym typeface="Source Code Pro"/>
              </a:rPr>
              <a:t>imshow(ers);</a:t>
            </a:r>
          </a:p>
          <a:p>
            <a:pPr rtl="0">
              <a:lnSpc>
                <a:spcPct val="115000"/>
              </a:lnSpc>
              <a:spcBef>
                <a:spcPts val="0"/>
              </a:spcBef>
              <a:buNone/>
            </a:pPr>
            <a:r>
              <a:rPr lang="en" sz="1200">
                <a:latin typeface="Source Code Pro"/>
                <a:ea typeface="Source Code Pro"/>
                <a:cs typeface="Source Code Pro"/>
                <a:sym typeface="Source Code Pro"/>
              </a:rPr>
              <a:t>title('eroded');</a:t>
            </a:r>
          </a:p>
          <a:p>
            <a:pPr rtl="0">
              <a:lnSpc>
                <a:spcPct val="115000"/>
              </a:lnSpc>
              <a:spcBef>
                <a:spcPts val="0"/>
              </a:spcBef>
              <a:spcAft>
                <a:spcPts val="1600"/>
              </a:spcAft>
              <a:buNone/>
            </a:pPr>
            <a:endParaRPr sz="1800">
              <a:solidFill>
                <a:schemeClr val="dk2"/>
              </a:solidFill>
              <a:latin typeface="Source Code Pro"/>
              <a:ea typeface="Source Code Pro"/>
              <a:cs typeface="Source Code Pro"/>
              <a:sym typeface="Source Code Pro"/>
            </a:endParaRPr>
          </a:p>
          <a:p>
            <a:pPr>
              <a:spcBef>
                <a:spcPts val="0"/>
              </a:spcBef>
              <a:buNone/>
            </a:pPr>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fade">
                                      <p:cBhvr>
                                        <p:cTn id="7" dur="2000"/>
                                        <p:tgtEl>
                                          <p:spTgt spid="380"/>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381"/>
                                        </p:tgtEl>
                                        <p:attrNameLst>
                                          <p:attrName>style.visibility</p:attrName>
                                        </p:attrNameLst>
                                      </p:cBhvr>
                                      <p:to>
                                        <p:strVal val="visible"/>
                                      </p:to>
                                    </p:set>
                                    <p:animEffect transition="in" filter="fade">
                                      <p:cBhvr>
                                        <p:cTn id="11" dur="2000"/>
                                        <p:tgtEl>
                                          <p:spTgt spid="381"/>
                                        </p:tgtEl>
                                      </p:cBhvr>
                                    </p:animEffect>
                                  </p:childTnLst>
                                </p:cTn>
                              </p:par>
                              <p:par>
                                <p:cTn id="12" presetID="10" presetClass="entr" presetSubtype="0" fill="hold" nodeType="withEffect">
                                  <p:stCondLst>
                                    <p:cond delay="0"/>
                                  </p:stCondLst>
                                  <p:childTnLst>
                                    <p:set>
                                      <p:cBhvr>
                                        <p:cTn id="13" dur="1" fill="hold">
                                          <p:stCondLst>
                                            <p:cond delay="0"/>
                                          </p:stCondLst>
                                        </p:cTn>
                                        <p:tgtEl>
                                          <p:spTgt spid="382"/>
                                        </p:tgtEl>
                                        <p:attrNameLst>
                                          <p:attrName>style.visibility</p:attrName>
                                        </p:attrNameLst>
                                      </p:cBhvr>
                                      <p:to>
                                        <p:strVal val="visible"/>
                                      </p:to>
                                    </p:set>
                                    <p:animEffect transition="in" filter="fade">
                                      <p:cBhvr>
                                        <p:cTn id="14" dur="1000"/>
                                        <p:tgtEl>
                                          <p:spTgt spid="3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Shape 388"/>
          <p:cNvSpPr txBox="1"/>
          <p:nvPr/>
        </p:nvSpPr>
        <p:spPr>
          <a:xfrm>
            <a:off x="364200" y="64775"/>
            <a:ext cx="8415600" cy="4802100"/>
          </a:xfrm>
          <a:prstGeom prst="rect">
            <a:avLst/>
          </a:prstGeom>
          <a:noFill/>
          <a:ln>
            <a:noFill/>
          </a:ln>
        </p:spPr>
        <p:txBody>
          <a:bodyPr lIns="91425" tIns="91425" rIns="91425" bIns="91425" anchor="t" anchorCtr="0">
            <a:noAutofit/>
          </a:bodyPr>
          <a:lstStyle/>
          <a:p>
            <a:pPr algn="just" rtl="0">
              <a:spcBef>
                <a:spcPts val="0"/>
              </a:spcBef>
              <a:buNone/>
            </a:pPr>
            <a:r>
              <a:rPr lang="en" sz="3600" b="1" dirty="0">
                <a:latin typeface="Times New Roman"/>
                <a:ea typeface="Times New Roman"/>
                <a:cs typeface="Times New Roman"/>
                <a:sym typeface="Times New Roman"/>
              </a:rPr>
              <a:t>CONCLUSIONS</a:t>
            </a:r>
            <a:r>
              <a:rPr lang="en" sz="3600" dirty="0">
                <a:latin typeface="Times New Roman"/>
                <a:ea typeface="Times New Roman"/>
                <a:cs typeface="Times New Roman"/>
                <a:sym typeface="Times New Roman"/>
              </a:rPr>
              <a:t> :</a:t>
            </a:r>
          </a:p>
          <a:p>
            <a:pPr marL="457200" lvl="0" indent="-342900" algn="just" rtl="0">
              <a:lnSpc>
                <a:spcPct val="115000"/>
              </a:lnSpc>
              <a:spcBef>
                <a:spcPts val="0"/>
              </a:spcBef>
              <a:buSzPct val="100000"/>
              <a:buAutoNum type="arabicPeriod"/>
            </a:pPr>
            <a:r>
              <a:rPr lang="en" sz="1800" dirty="0">
                <a:latin typeface="Times New Roman"/>
                <a:ea typeface="Times New Roman"/>
                <a:cs typeface="Times New Roman"/>
                <a:sym typeface="Times New Roman"/>
              </a:rPr>
              <a:t>By comparing the performance of all Enhancement filters using the Quality measures MSE, PSNR, NAE, LMSE and NK , It was found that Blurring by using the Gaussian Filter gives the best results, as also repeatedly proved by the researchers whose paper we have referred. </a:t>
            </a:r>
          </a:p>
          <a:p>
            <a:pPr lvl="0" algn="just" rtl="0">
              <a:lnSpc>
                <a:spcPct val="115000"/>
              </a:lnSpc>
              <a:spcBef>
                <a:spcPts val="0"/>
              </a:spcBef>
              <a:buNone/>
            </a:pPr>
            <a:endParaRPr sz="1800">
              <a:latin typeface="Times New Roman"/>
              <a:ea typeface="Times New Roman"/>
              <a:cs typeface="Times New Roman"/>
              <a:sym typeface="Times New Roman"/>
            </a:endParaRPr>
          </a:p>
          <a:p>
            <a:pPr marL="457200" lvl="0" indent="-342900" algn="just" rtl="0">
              <a:lnSpc>
                <a:spcPct val="115000"/>
              </a:lnSpc>
              <a:spcBef>
                <a:spcPts val="0"/>
              </a:spcBef>
              <a:buSzPct val="100000"/>
            </a:pPr>
            <a:r>
              <a:rPr lang="en" sz="1800" dirty="0" smtClean="0">
                <a:latin typeface="Times New Roman"/>
                <a:ea typeface="Times New Roman"/>
                <a:cs typeface="Times New Roman"/>
                <a:sym typeface="Times New Roman"/>
              </a:rPr>
              <a:t>2.  As </a:t>
            </a:r>
            <a:r>
              <a:rPr lang="en" sz="1800" dirty="0">
                <a:latin typeface="Times New Roman"/>
                <a:ea typeface="Times New Roman"/>
                <a:cs typeface="Times New Roman"/>
                <a:sym typeface="Times New Roman"/>
              </a:rPr>
              <a:t>far as the ancient epigraphs is concerned, Gaussian filter with Mask size [3x3], SD=0.7  and Mean=0   is giving the best results.</a:t>
            </a:r>
          </a:p>
          <a:p>
            <a:pPr lvl="0" algn="just" rtl="0">
              <a:lnSpc>
                <a:spcPct val="115000"/>
              </a:lnSpc>
              <a:spcBef>
                <a:spcPts val="0"/>
              </a:spcBef>
              <a:buNone/>
            </a:pPr>
            <a:endParaRPr sz="1800">
              <a:latin typeface="Times New Roman"/>
              <a:ea typeface="Times New Roman"/>
              <a:cs typeface="Times New Roman"/>
              <a:sym typeface="Times New Roman"/>
            </a:endParaRPr>
          </a:p>
          <a:p>
            <a:pPr marL="457200" lvl="0" indent="-342900" algn="just" rtl="0">
              <a:lnSpc>
                <a:spcPct val="115000"/>
              </a:lnSpc>
              <a:spcBef>
                <a:spcPts val="0"/>
              </a:spcBef>
              <a:buSzPct val="100000"/>
            </a:pPr>
            <a:r>
              <a:rPr lang="en" sz="1800" dirty="0" smtClean="0">
                <a:latin typeface="Times New Roman"/>
                <a:ea typeface="Times New Roman"/>
                <a:cs typeface="Times New Roman"/>
                <a:sym typeface="Times New Roman"/>
              </a:rPr>
              <a:t>3.  By </a:t>
            </a:r>
            <a:r>
              <a:rPr lang="en" sz="1800" dirty="0">
                <a:latin typeface="Times New Roman"/>
                <a:ea typeface="Times New Roman"/>
                <a:cs typeface="Times New Roman"/>
                <a:sym typeface="Times New Roman"/>
              </a:rPr>
              <a:t>observing values of the quality measures as compiled in Appendix A, it is found that as we go on increasing the standard deviation in the Gaussian Filter, At a particular value for standard deviation (which varied for each of the sample taken) , It starts behaving as a mean filter. That is the values of all quality parameters for gaussian filter in this case are matched with the values as obtained in case of mean filter. </a:t>
            </a:r>
            <a:r>
              <a:rPr lang="en" sz="1800" dirty="0" smtClean="0">
                <a:latin typeface="Times New Roman"/>
                <a:ea typeface="Times New Roman"/>
                <a:cs typeface="Times New Roman"/>
                <a:sym typeface="Times New Roman"/>
              </a:rPr>
              <a:t> </a:t>
            </a:r>
            <a:r>
              <a:rPr lang="en" sz="1800" dirty="0" smtClean="0">
                <a:latin typeface="Times New Roman"/>
                <a:ea typeface="Times New Roman"/>
                <a:cs typeface="Times New Roman"/>
                <a:sym typeface="Times New Roman"/>
                <a:hlinkClick r:id="rId3" action="ppaction://hlinksldjump"/>
              </a:rPr>
              <a:t>Click here</a:t>
            </a:r>
            <a:endParaRPr lang="en" sz="1800" dirty="0">
              <a:latin typeface="Times New Roman"/>
              <a:ea typeface="Times New Roman"/>
              <a:cs typeface="Times New Roman"/>
              <a:sym typeface="Times New Roman"/>
            </a:endParaRPr>
          </a:p>
          <a:p>
            <a:pPr lvl="0">
              <a:spcBef>
                <a:spcPts val="0"/>
              </a:spcBef>
              <a:buNone/>
            </a:pPr>
            <a:endParaRPr sz="1800"/>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88">
                                            <p:txEl>
                                              <p:pRg st="0" end="0"/>
                                            </p:txEl>
                                          </p:spTgt>
                                        </p:tgtEl>
                                        <p:attrNameLst>
                                          <p:attrName>style.visibility</p:attrName>
                                        </p:attrNameLst>
                                      </p:cBhvr>
                                      <p:to>
                                        <p:strVal val="visible"/>
                                      </p:to>
                                    </p:set>
                                    <p:animEffect transition="in" filter="fade">
                                      <p:cBhvr>
                                        <p:cTn id="7" dur="2000"/>
                                        <p:tgtEl>
                                          <p:spTgt spid="388">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388">
                                            <p:txEl>
                                              <p:pRg st="1" end="1"/>
                                            </p:txEl>
                                          </p:spTgt>
                                        </p:tgtEl>
                                        <p:attrNameLst>
                                          <p:attrName>style.visibility</p:attrName>
                                        </p:attrNameLst>
                                      </p:cBhvr>
                                      <p:to>
                                        <p:strVal val="visible"/>
                                      </p:to>
                                    </p:set>
                                    <p:animEffect transition="in" filter="fade">
                                      <p:cBhvr>
                                        <p:cTn id="11" dur="2000"/>
                                        <p:tgtEl>
                                          <p:spTgt spid="388">
                                            <p:txEl>
                                              <p:pRg st="1" end="1"/>
                                            </p:txEl>
                                          </p:spTgt>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388">
                                            <p:txEl>
                                              <p:pRg st="3" end="3"/>
                                            </p:txEl>
                                          </p:spTgt>
                                        </p:tgtEl>
                                        <p:attrNameLst>
                                          <p:attrName>style.visibility</p:attrName>
                                        </p:attrNameLst>
                                      </p:cBhvr>
                                      <p:to>
                                        <p:strVal val="visible"/>
                                      </p:to>
                                    </p:set>
                                    <p:animEffect transition="in" filter="fade">
                                      <p:cBhvr>
                                        <p:cTn id="15" dur="2000"/>
                                        <p:tgtEl>
                                          <p:spTgt spid="388">
                                            <p:txEl>
                                              <p:pRg st="3" end="3"/>
                                            </p:txEl>
                                          </p:spTgt>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388">
                                            <p:txEl>
                                              <p:pRg st="5" end="5"/>
                                            </p:txEl>
                                          </p:spTgt>
                                        </p:tgtEl>
                                        <p:attrNameLst>
                                          <p:attrName>style.visibility</p:attrName>
                                        </p:attrNameLst>
                                      </p:cBhvr>
                                      <p:to>
                                        <p:strVal val="visible"/>
                                      </p:to>
                                    </p:set>
                                    <p:animEffect transition="in" filter="fade">
                                      <p:cBhvr>
                                        <p:cTn id="19" dur="2000"/>
                                        <p:tgtEl>
                                          <p:spTgt spid="38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Shape 393"/>
          <p:cNvSpPr txBox="1"/>
          <p:nvPr/>
        </p:nvSpPr>
        <p:spPr>
          <a:xfrm>
            <a:off x="341325" y="647350"/>
            <a:ext cx="7991699" cy="4001699"/>
          </a:xfrm>
          <a:prstGeom prst="rect">
            <a:avLst/>
          </a:prstGeom>
          <a:noFill/>
          <a:ln>
            <a:noFill/>
          </a:ln>
        </p:spPr>
        <p:txBody>
          <a:bodyPr lIns="91425" tIns="91425" rIns="91425" bIns="91425" anchor="t" anchorCtr="0">
            <a:noAutofit/>
          </a:bodyPr>
          <a:lstStyle/>
          <a:p>
            <a:pPr marL="0" indent="0" algn="just" rtl="0">
              <a:lnSpc>
                <a:spcPct val="115000"/>
              </a:lnSpc>
              <a:spcBef>
                <a:spcPts val="0"/>
              </a:spcBef>
              <a:buNone/>
            </a:pPr>
            <a:r>
              <a:rPr lang="en" sz="1800">
                <a:latin typeface="Times New Roman"/>
                <a:ea typeface="Times New Roman"/>
                <a:cs typeface="Times New Roman"/>
                <a:sym typeface="Times New Roman"/>
              </a:rPr>
              <a:t>4. For the image types that we are using, that is, ancient epigraphs and transcriptions,   </a:t>
            </a:r>
          </a:p>
          <a:p>
            <a:pPr marL="0" indent="0" algn="just" rtl="0">
              <a:lnSpc>
                <a:spcPct val="115000"/>
              </a:lnSpc>
              <a:spcBef>
                <a:spcPts val="0"/>
              </a:spcBef>
              <a:buNone/>
            </a:pPr>
            <a:r>
              <a:rPr lang="en" sz="1800">
                <a:latin typeface="Times New Roman"/>
                <a:ea typeface="Times New Roman"/>
                <a:cs typeface="Times New Roman"/>
                <a:sym typeface="Times New Roman"/>
              </a:rPr>
              <a:t>  it is found that PSNR is best  parameter which can be used to compare filter </a:t>
            </a:r>
          </a:p>
          <a:p>
            <a:pPr marL="0" indent="0" algn="just" rtl="0">
              <a:lnSpc>
                <a:spcPct val="115000"/>
              </a:lnSpc>
              <a:spcBef>
                <a:spcPts val="0"/>
              </a:spcBef>
              <a:buNone/>
            </a:pPr>
            <a:r>
              <a:rPr lang="en" sz="1800">
                <a:latin typeface="Times New Roman"/>
                <a:ea typeface="Times New Roman"/>
                <a:cs typeface="Times New Roman"/>
                <a:sym typeface="Times New Roman"/>
              </a:rPr>
              <a:t> performance. The other parameters are not able to give precise values for   </a:t>
            </a:r>
          </a:p>
          <a:p>
            <a:pPr marL="0" indent="0" algn="just" rtl="0">
              <a:lnSpc>
                <a:spcPct val="115000"/>
              </a:lnSpc>
              <a:spcBef>
                <a:spcPts val="0"/>
              </a:spcBef>
              <a:buNone/>
            </a:pPr>
            <a:r>
              <a:rPr lang="en" sz="1800">
                <a:latin typeface="Times New Roman"/>
                <a:ea typeface="Times New Roman"/>
                <a:cs typeface="Times New Roman"/>
                <a:sym typeface="Times New Roman"/>
              </a:rPr>
              <a:t>  comparison in our case.</a:t>
            </a:r>
          </a:p>
          <a:p>
            <a:pPr marL="0" indent="0" algn="just" rtl="0">
              <a:lnSpc>
                <a:spcPct val="115000"/>
              </a:lnSpc>
              <a:spcBef>
                <a:spcPts val="0"/>
              </a:spcBef>
              <a:buNone/>
            </a:pPr>
            <a:endParaRPr sz="1800">
              <a:latin typeface="Times New Roman"/>
              <a:ea typeface="Times New Roman"/>
              <a:cs typeface="Times New Roman"/>
              <a:sym typeface="Times New Roman"/>
            </a:endParaRPr>
          </a:p>
          <a:p>
            <a:pPr marL="0" indent="0" algn="just" rtl="0">
              <a:lnSpc>
                <a:spcPct val="115000"/>
              </a:lnSpc>
              <a:spcBef>
                <a:spcPts val="0"/>
              </a:spcBef>
              <a:buNone/>
            </a:pPr>
            <a:r>
              <a:rPr lang="en" sz="1800">
                <a:latin typeface="Times New Roman"/>
                <a:ea typeface="Times New Roman"/>
                <a:cs typeface="Times New Roman"/>
                <a:sym typeface="Times New Roman"/>
              </a:rPr>
              <a:t>5. The priority that we can assign to the quality measures can be in the order:</a:t>
            </a:r>
          </a:p>
          <a:p>
            <a:pPr algn="ctr" rtl="0">
              <a:lnSpc>
                <a:spcPct val="115000"/>
              </a:lnSpc>
              <a:spcBef>
                <a:spcPts val="0"/>
              </a:spcBef>
              <a:buNone/>
            </a:pPr>
            <a:r>
              <a:rPr lang="en" sz="1800" b="1">
                <a:latin typeface="Times New Roman"/>
                <a:ea typeface="Times New Roman"/>
                <a:cs typeface="Times New Roman"/>
                <a:sym typeface="Times New Roman"/>
              </a:rPr>
              <a:t> MSE  &lt;NK  &lt; NAE &lt; LMSE &lt;PSNR</a:t>
            </a:r>
          </a:p>
          <a:p>
            <a:pPr algn="just" rtl="0">
              <a:lnSpc>
                <a:spcPct val="115000"/>
              </a:lnSpc>
              <a:spcBef>
                <a:spcPts val="0"/>
              </a:spcBef>
              <a:buNone/>
            </a:pPr>
            <a:endParaRPr sz="1800" b="1">
              <a:latin typeface="Times New Roman"/>
              <a:ea typeface="Times New Roman"/>
              <a:cs typeface="Times New Roman"/>
              <a:sym typeface="Times New Roman"/>
            </a:endParaRPr>
          </a:p>
          <a:p>
            <a:pPr marL="0" indent="0" algn="just" rtl="0">
              <a:lnSpc>
                <a:spcPct val="115000"/>
              </a:lnSpc>
              <a:spcBef>
                <a:spcPts val="0"/>
              </a:spcBef>
              <a:buNone/>
            </a:pPr>
            <a:r>
              <a:rPr lang="en" sz="1800">
                <a:latin typeface="Times New Roman"/>
                <a:ea typeface="Times New Roman"/>
                <a:cs typeface="Times New Roman"/>
                <a:sym typeface="Times New Roman"/>
              </a:rPr>
              <a:t>6. Otsu’s Algorithm, using Multi-thresholds is the best for Binarization of the Image. </a:t>
            </a:r>
          </a:p>
          <a:p>
            <a:pPr marL="0" indent="0" algn="just" rtl="0">
              <a:lnSpc>
                <a:spcPct val="115000"/>
              </a:lnSpc>
              <a:spcBef>
                <a:spcPts val="0"/>
              </a:spcBef>
              <a:buNone/>
            </a:pPr>
            <a:r>
              <a:rPr lang="en" sz="1800">
                <a:latin typeface="Times New Roman"/>
                <a:ea typeface="Times New Roman"/>
                <a:cs typeface="Times New Roman"/>
                <a:sym typeface="Times New Roman"/>
              </a:rPr>
              <a:t>    The results obtained after applying Erosion to it appear least noisy.</a:t>
            </a:r>
          </a:p>
          <a:p>
            <a:pPr marL="0" lvl="0" indent="0" algn="just" rtl="0">
              <a:lnSpc>
                <a:spcPct val="115000"/>
              </a:lnSpc>
              <a:spcBef>
                <a:spcPts val="0"/>
              </a:spcBef>
              <a:buNone/>
            </a:pPr>
            <a:endParaRPr sz="1800">
              <a:latin typeface="Times New Roman"/>
              <a:ea typeface="Times New Roman"/>
              <a:cs typeface="Times New Roman"/>
              <a:sym typeface="Times New Roman"/>
            </a:endParaRPr>
          </a:p>
        </p:txBody>
      </p:sp>
    </p:spTree>
  </p:cSld>
  <p:clrMapOvr>
    <a:masterClrMapping/>
  </p:clrMapOvr>
  <p:transition advClick="0"/>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Shape 398"/>
          <p:cNvSpPr txBox="1"/>
          <p:nvPr/>
        </p:nvSpPr>
        <p:spPr>
          <a:xfrm>
            <a:off x="153025" y="211800"/>
            <a:ext cx="8580300" cy="4872900"/>
          </a:xfrm>
          <a:prstGeom prst="rect">
            <a:avLst/>
          </a:prstGeom>
          <a:noFill/>
          <a:ln>
            <a:noFill/>
          </a:ln>
        </p:spPr>
        <p:txBody>
          <a:bodyPr lIns="91425" tIns="91425" rIns="91425" bIns="91425" anchor="t" anchorCtr="0">
            <a:noAutofit/>
          </a:bodyPr>
          <a:lstStyle/>
          <a:p>
            <a:pPr algn="just" rtl="0">
              <a:lnSpc>
                <a:spcPct val="115000"/>
              </a:lnSpc>
              <a:spcBef>
                <a:spcPts val="0"/>
              </a:spcBef>
              <a:buNone/>
            </a:pPr>
            <a:r>
              <a:rPr lang="en" sz="3600" b="1">
                <a:latin typeface="Times New Roman"/>
                <a:ea typeface="Times New Roman"/>
                <a:cs typeface="Times New Roman"/>
                <a:sym typeface="Times New Roman"/>
              </a:rPr>
              <a:t>Future Work</a:t>
            </a:r>
          </a:p>
          <a:p>
            <a:pPr algn="just" rtl="0">
              <a:lnSpc>
                <a:spcPct val="115000"/>
              </a:lnSpc>
              <a:spcBef>
                <a:spcPts val="0"/>
              </a:spcBef>
              <a:buNone/>
            </a:pPr>
            <a:endParaRPr sz="1300">
              <a:latin typeface="Times New Roman"/>
              <a:ea typeface="Times New Roman"/>
              <a:cs typeface="Times New Roman"/>
              <a:sym typeface="Times New Roman"/>
            </a:endParaRPr>
          </a:p>
          <a:p>
            <a:pPr marL="457200" lvl="0" indent="-342900" algn="just" rtl="0">
              <a:lnSpc>
                <a:spcPct val="115000"/>
              </a:lnSpc>
              <a:spcBef>
                <a:spcPts val="0"/>
              </a:spcBef>
              <a:buSzPct val="100000"/>
              <a:buFont typeface="Times New Roman"/>
              <a:buChar char="●"/>
            </a:pPr>
            <a:r>
              <a:rPr lang="en" sz="1800" b="1">
                <a:latin typeface="Times New Roman"/>
                <a:ea typeface="Times New Roman"/>
                <a:cs typeface="Times New Roman"/>
                <a:sym typeface="Times New Roman"/>
              </a:rPr>
              <a:t>Segmentation and Optical Character Recognition:</a:t>
            </a:r>
          </a:p>
          <a:p>
            <a:pPr marL="0" indent="0" algn="just" rtl="0">
              <a:lnSpc>
                <a:spcPct val="115000"/>
              </a:lnSpc>
              <a:spcBef>
                <a:spcPts val="0"/>
              </a:spcBef>
              <a:buNone/>
            </a:pPr>
            <a:r>
              <a:rPr lang="en" sz="1800">
                <a:latin typeface="Times New Roman"/>
                <a:ea typeface="Times New Roman"/>
                <a:cs typeface="Times New Roman"/>
                <a:sym typeface="Times New Roman"/>
              </a:rPr>
              <a:t>Understanding the segmentation part will lead us one step closer to the Optical Character Recognition. Using Segmentation in this project will help us to distinguish among the various characters in the epigraphical image and hence the information on the image can be easily stored in a computer and subject to our utility. </a:t>
            </a:r>
          </a:p>
          <a:p>
            <a:pPr marL="0" indent="0" algn="just" rtl="0">
              <a:lnSpc>
                <a:spcPct val="115000"/>
              </a:lnSpc>
              <a:spcBef>
                <a:spcPts val="0"/>
              </a:spcBef>
              <a:buNone/>
            </a:pPr>
            <a:endParaRPr sz="1800">
              <a:latin typeface="Times New Roman"/>
              <a:ea typeface="Times New Roman"/>
              <a:cs typeface="Times New Roman"/>
              <a:sym typeface="Times New Roman"/>
            </a:endParaRPr>
          </a:p>
          <a:p>
            <a:pPr marL="457200" lvl="0" indent="-342900" algn="just" rtl="0">
              <a:lnSpc>
                <a:spcPct val="115000"/>
              </a:lnSpc>
              <a:spcBef>
                <a:spcPts val="0"/>
              </a:spcBef>
              <a:buSzPct val="100000"/>
              <a:buFont typeface="Times New Roman"/>
              <a:buChar char="●"/>
            </a:pPr>
            <a:r>
              <a:rPr lang="en" sz="1800" b="1">
                <a:latin typeface="Times New Roman"/>
                <a:ea typeface="Times New Roman"/>
                <a:cs typeface="Times New Roman"/>
                <a:sym typeface="Times New Roman"/>
              </a:rPr>
              <a:t>Image Processing Techniques in the Wavelet Domain</a:t>
            </a:r>
          </a:p>
          <a:p>
            <a:pPr algn="just" rtl="0">
              <a:lnSpc>
                <a:spcPct val="115000"/>
              </a:lnSpc>
              <a:spcBef>
                <a:spcPts val="0"/>
              </a:spcBef>
              <a:buNone/>
            </a:pPr>
            <a:r>
              <a:rPr lang="en" sz="1800">
                <a:latin typeface="Times New Roman"/>
                <a:ea typeface="Times New Roman"/>
                <a:cs typeface="Times New Roman"/>
                <a:sym typeface="Times New Roman"/>
              </a:rPr>
              <a:t>Also, we have not yet explored the Wavelet domain in Image Processing. The various techniques of Binarization in the Wavelet domain are thus, yet to be explored. </a:t>
            </a:r>
          </a:p>
          <a:p>
            <a:pPr lvl="0" algn="just" rtl="0">
              <a:lnSpc>
                <a:spcPct val="115000"/>
              </a:lnSpc>
              <a:spcBef>
                <a:spcPts val="0"/>
              </a:spcBef>
              <a:buNone/>
            </a:pPr>
            <a:endParaRPr sz="1800">
              <a:latin typeface="Times New Roman"/>
              <a:ea typeface="Times New Roman"/>
              <a:cs typeface="Times New Roman"/>
              <a:sym typeface="Times New Roman"/>
            </a:endParaRPr>
          </a:p>
        </p:txBody>
      </p:sp>
    </p:spTree>
  </p:cSld>
  <p:clrMapOvr>
    <a:masterClrMapping/>
  </p:clrMapOvr>
  <p:transition advClick="0"/>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Shape 403"/>
          <p:cNvSpPr txBox="1"/>
          <p:nvPr/>
        </p:nvSpPr>
        <p:spPr>
          <a:xfrm>
            <a:off x="509325" y="0"/>
            <a:ext cx="4260900" cy="1235700"/>
          </a:xfrm>
          <a:prstGeom prst="rect">
            <a:avLst/>
          </a:prstGeom>
          <a:noFill/>
          <a:ln>
            <a:noFill/>
          </a:ln>
        </p:spPr>
        <p:txBody>
          <a:bodyPr lIns="91425" tIns="91425" rIns="91425" bIns="91425" anchor="ctr" anchorCtr="0">
            <a:noAutofit/>
          </a:bodyPr>
          <a:lstStyle/>
          <a:p>
            <a:pPr lvl="0" algn="just" rtl="0">
              <a:spcBef>
                <a:spcPts val="0"/>
              </a:spcBef>
              <a:buNone/>
            </a:pPr>
            <a:r>
              <a:rPr lang="en" sz="3600" b="1">
                <a:latin typeface="Times New Roman"/>
                <a:ea typeface="Times New Roman"/>
                <a:cs typeface="Times New Roman"/>
                <a:sym typeface="Times New Roman"/>
              </a:rPr>
              <a:t>REFERENCES</a:t>
            </a:r>
            <a:r>
              <a:rPr lang="en" sz="3600">
                <a:latin typeface="Times New Roman"/>
                <a:ea typeface="Times New Roman"/>
                <a:cs typeface="Times New Roman"/>
                <a:sym typeface="Times New Roman"/>
              </a:rPr>
              <a:t> :</a:t>
            </a:r>
          </a:p>
        </p:txBody>
      </p:sp>
      <p:sp>
        <p:nvSpPr>
          <p:cNvPr id="404" name="Shape 404"/>
          <p:cNvSpPr txBox="1"/>
          <p:nvPr/>
        </p:nvSpPr>
        <p:spPr>
          <a:xfrm>
            <a:off x="200100" y="847450"/>
            <a:ext cx="8544899" cy="4178399"/>
          </a:xfrm>
          <a:prstGeom prst="rect">
            <a:avLst/>
          </a:prstGeom>
          <a:noFill/>
          <a:ln>
            <a:noFill/>
          </a:ln>
        </p:spPr>
        <p:txBody>
          <a:bodyPr lIns="91425" tIns="91425" rIns="91425" bIns="91425" anchor="t" anchorCtr="0">
            <a:noAutofit/>
          </a:bodyPr>
          <a:lstStyle/>
          <a:p>
            <a:pPr marL="457200" lvl="0" indent="-228600" algn="just" rtl="0">
              <a:lnSpc>
                <a:spcPct val="115000"/>
              </a:lnSpc>
              <a:spcBef>
                <a:spcPts val="0"/>
              </a:spcBef>
              <a:buAutoNum type="arabicPeriod"/>
            </a:pPr>
            <a:r>
              <a:rPr lang="en"/>
              <a:t>K. Kaviya Selvi and R. S. Sabeenian,”RESTORATION OF DEGRADED DOCUMENTS USING IMAGE BINARIZATION TECHNIQUE,” ARPN Journal of Engineering and Applied Sciences,VOL. 10, NO. 7, APRIL 2015 </a:t>
            </a:r>
          </a:p>
          <a:p>
            <a:pPr marL="457200" lvl="0" indent="-228600" algn="just" rtl="0">
              <a:lnSpc>
                <a:spcPct val="115000"/>
              </a:lnSpc>
              <a:spcBef>
                <a:spcPts val="0"/>
              </a:spcBef>
              <a:buAutoNum type="arabicPeriod"/>
            </a:pPr>
            <a:r>
              <a:rPr lang="en">
                <a:hlinkClick r:id="rId3"/>
              </a:rPr>
              <a:t>Rafael C Gonzalez</a:t>
            </a:r>
            <a:r>
              <a:rPr lang="en"/>
              <a:t>, “Digital Image Processing”, TATA McGraw Hill, Edition 2.</a:t>
            </a:r>
          </a:p>
          <a:p>
            <a:pPr marL="457200" lvl="0" indent="-228600" algn="just" rtl="0">
              <a:lnSpc>
                <a:spcPct val="115000"/>
              </a:lnSpc>
              <a:spcBef>
                <a:spcPts val="0"/>
              </a:spcBef>
              <a:buAutoNum type="arabicPeriod"/>
            </a:pPr>
            <a:r>
              <a:rPr lang="en"/>
              <a:t>N. Chaki et al., “A Comprehensive Survey on Image Binarization Techniques,” Exploring Image Binarization Techniques, Studies in Computational Intelligence 560, DOI: 10.1007/978-81-322-1907-1_2, © Springer India 2014   </a:t>
            </a:r>
            <a:r>
              <a:rPr lang="en" u="sng">
                <a:hlinkClick r:id="rId4"/>
              </a:rPr>
              <a:t>http://www.springer.com/978-81-322-1906-4</a:t>
            </a:r>
            <a:r>
              <a:rPr lang="en" u="sng"/>
              <a:t> </a:t>
            </a:r>
          </a:p>
          <a:p>
            <a:pPr marL="457200" lvl="0" indent="-228600" algn="just" rtl="0">
              <a:lnSpc>
                <a:spcPct val="115000"/>
              </a:lnSpc>
              <a:spcBef>
                <a:spcPts val="0"/>
              </a:spcBef>
              <a:buAutoNum type="arabicPeriod"/>
            </a:pPr>
            <a:r>
              <a:rPr lang="en"/>
              <a:t>Dejee Singh and  R. K. Sahu, “Analysis of Quality Measurement Parameters of Deblurred Images,” International Journal of Advanced Research in Electrical,  Electronics and Instrumentation Engineering (An ISO 3297: 2007 Certified Organization),  Vol. 3, Issue 10, October 2014</a:t>
            </a:r>
          </a:p>
          <a:p>
            <a:pPr marL="457200" lvl="0" indent="-228600" algn="just" rtl="0">
              <a:lnSpc>
                <a:spcPct val="115000"/>
              </a:lnSpc>
              <a:spcBef>
                <a:spcPts val="0"/>
              </a:spcBef>
              <a:buAutoNum type="arabicPeriod"/>
            </a:pPr>
            <a:r>
              <a:rPr lang="en"/>
              <a:t>Soumya , G Hemantha Kumar, “Preprocessing of Camera Captured Inscriptions and Segmentation of Handwritten Kannada text,”International Journal of Advanced Research in Computer and Communication Engineering, Vol. 3, Issue 5, May 2014 </a:t>
            </a:r>
          </a:p>
        </p:txBody>
      </p:sp>
    </p:spTree>
  </p:cSld>
  <p:clrMapOvr>
    <a:masterClrMapping/>
  </p:clrMapOvr>
  <p:transition advClick="0"/>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Shape 409"/>
          <p:cNvSpPr txBox="1"/>
          <p:nvPr/>
        </p:nvSpPr>
        <p:spPr>
          <a:xfrm>
            <a:off x="374275" y="276150"/>
            <a:ext cx="3699899" cy="1015800"/>
          </a:xfrm>
          <a:prstGeom prst="rect">
            <a:avLst/>
          </a:prstGeom>
          <a:noFill/>
          <a:ln>
            <a:noFill/>
          </a:ln>
        </p:spPr>
        <p:txBody>
          <a:bodyPr lIns="91425" tIns="91425" rIns="91425" bIns="91425" anchor="ctr" anchorCtr="0">
            <a:noAutofit/>
          </a:bodyPr>
          <a:lstStyle/>
          <a:p>
            <a:pPr lvl="0" algn="just" rtl="0">
              <a:spcBef>
                <a:spcPts val="0"/>
              </a:spcBef>
              <a:buNone/>
            </a:pPr>
            <a:endParaRPr sz="3600"/>
          </a:p>
        </p:txBody>
      </p:sp>
      <p:sp>
        <p:nvSpPr>
          <p:cNvPr id="410" name="Shape 410"/>
          <p:cNvSpPr txBox="1"/>
          <p:nvPr/>
        </p:nvSpPr>
        <p:spPr>
          <a:xfrm>
            <a:off x="374275" y="388400"/>
            <a:ext cx="8769599" cy="4625700"/>
          </a:xfrm>
          <a:prstGeom prst="rect">
            <a:avLst/>
          </a:prstGeom>
          <a:noFill/>
          <a:ln>
            <a:noFill/>
          </a:ln>
        </p:spPr>
        <p:txBody>
          <a:bodyPr lIns="91425" tIns="91425" rIns="91425" bIns="91425" anchor="t" anchorCtr="0">
            <a:noAutofit/>
          </a:bodyPr>
          <a:lstStyle/>
          <a:p>
            <a:pPr algn="just" rtl="0">
              <a:lnSpc>
                <a:spcPct val="115000"/>
              </a:lnSpc>
              <a:spcBef>
                <a:spcPts val="0"/>
              </a:spcBef>
              <a:buNone/>
            </a:pPr>
            <a:r>
              <a:rPr lang="en" dirty="0"/>
              <a:t>  6.    S.S. Bedi Rati Khandelwal,“International Journal of Advanced Research in Computer and   </a:t>
            </a:r>
          </a:p>
          <a:p>
            <a:pPr algn="just" rtl="0">
              <a:lnSpc>
                <a:spcPct val="115000"/>
              </a:lnSpc>
              <a:spcBef>
                <a:spcPts val="0"/>
              </a:spcBef>
              <a:buNone/>
            </a:pPr>
            <a:r>
              <a:rPr lang="en" dirty="0"/>
              <a:t>         Communication  Engineering,” Vol. 2, Issue 3, March 2013 Various Image Enhancement Techniques- A   </a:t>
            </a:r>
          </a:p>
          <a:p>
            <a:pPr algn="just" rtl="0">
              <a:lnSpc>
                <a:spcPct val="115000"/>
              </a:lnSpc>
              <a:spcBef>
                <a:spcPts val="0"/>
              </a:spcBef>
              <a:buNone/>
            </a:pPr>
            <a:r>
              <a:rPr lang="en" dirty="0"/>
              <a:t>          Critical Review</a:t>
            </a:r>
          </a:p>
          <a:p>
            <a:pPr lvl="0" algn="just" rtl="0">
              <a:lnSpc>
                <a:spcPct val="115000"/>
              </a:lnSpc>
              <a:spcBef>
                <a:spcPts val="0"/>
              </a:spcBef>
              <a:buNone/>
            </a:pPr>
            <a:endParaRPr/>
          </a:p>
          <a:p>
            <a:pPr marL="0" indent="0" algn="just" rtl="0">
              <a:lnSpc>
                <a:spcPct val="115000"/>
              </a:lnSpc>
              <a:spcBef>
                <a:spcPts val="0"/>
              </a:spcBef>
              <a:buNone/>
            </a:pPr>
            <a:r>
              <a:rPr lang="en" dirty="0"/>
              <a:t>7. 	Rishi Pandey, N. jayanthi, Geetanjali Bhola and Santanu Chaudhury, “Enhancement of Inscription </a:t>
            </a:r>
          </a:p>
          <a:p>
            <a:pPr marL="0" indent="0" algn="just" rtl="0">
              <a:lnSpc>
                <a:spcPct val="115000"/>
              </a:lnSpc>
              <a:spcBef>
                <a:spcPts val="0"/>
              </a:spcBef>
              <a:buNone/>
            </a:pPr>
            <a:r>
              <a:rPr lang="en" dirty="0"/>
              <a:t>          Images,”   Indu Sreedevi, Electrical Engineering Department, IIT Delhi, India (2013)</a:t>
            </a:r>
          </a:p>
          <a:p>
            <a:pPr marL="0" lvl="0" indent="0" algn="just" rtl="0">
              <a:lnSpc>
                <a:spcPct val="115000"/>
              </a:lnSpc>
              <a:spcBef>
                <a:spcPts val="0"/>
              </a:spcBef>
              <a:buNone/>
            </a:pPr>
            <a:endParaRPr/>
          </a:p>
          <a:p>
            <a:pPr algn="just" rtl="0">
              <a:lnSpc>
                <a:spcPct val="115000"/>
              </a:lnSpc>
              <a:spcBef>
                <a:spcPts val="0"/>
              </a:spcBef>
              <a:buNone/>
            </a:pPr>
            <a:r>
              <a:rPr lang="en" dirty="0"/>
              <a:t>8. </a:t>
            </a:r>
            <a:r>
              <a:rPr lang="en" dirty="0" smtClean="0"/>
              <a:t>	Su</a:t>
            </a:r>
            <a:r>
              <a:rPr lang="en" dirty="0"/>
              <a:t>, B., Lu, S., Tan, C.L.: “Robust document image binarization technique for degraded document  </a:t>
            </a:r>
          </a:p>
          <a:p>
            <a:pPr algn="just" rtl="0">
              <a:lnSpc>
                <a:spcPct val="115000"/>
              </a:lnSpc>
              <a:spcBef>
                <a:spcPts val="0"/>
              </a:spcBef>
              <a:buNone/>
            </a:pPr>
            <a:r>
              <a:rPr lang="en" dirty="0"/>
              <a:t>          images.”  IEEE Trans. Image Process. 22(4), 1408–1417 (2013)</a:t>
            </a:r>
          </a:p>
          <a:p>
            <a:pPr lvl="0" algn="just" rtl="0">
              <a:lnSpc>
                <a:spcPct val="115000"/>
              </a:lnSpc>
              <a:spcBef>
                <a:spcPts val="0"/>
              </a:spcBef>
              <a:buNone/>
            </a:pPr>
            <a:endParaRPr/>
          </a:p>
          <a:p>
            <a:pPr marL="0" indent="0" algn="just" rtl="0">
              <a:lnSpc>
                <a:spcPct val="115000"/>
              </a:lnSpc>
              <a:spcBef>
                <a:spcPts val="0"/>
              </a:spcBef>
              <a:buNone/>
            </a:pPr>
            <a:r>
              <a:rPr lang="en" dirty="0"/>
              <a:t>9. 	 Keith T. Knox,  Roger L. Easton, Jr., and William Christens-Barry, “IMAGE RESTORATION OF </a:t>
            </a:r>
          </a:p>
          <a:p>
            <a:pPr marL="0" indent="0" algn="just" rtl="0">
              <a:lnSpc>
                <a:spcPct val="115000"/>
              </a:lnSpc>
              <a:spcBef>
                <a:spcPts val="0"/>
              </a:spcBef>
              <a:buNone/>
            </a:pPr>
            <a:r>
              <a:rPr lang="en" dirty="0"/>
              <a:t>          DAMAGED OR ERASED MANUSCRIPTS,” 16th European Signal Processing Conference    </a:t>
            </a:r>
          </a:p>
          <a:p>
            <a:pPr marL="0" indent="0" algn="just" rtl="0">
              <a:lnSpc>
                <a:spcPct val="115000"/>
              </a:lnSpc>
              <a:spcBef>
                <a:spcPts val="0"/>
              </a:spcBef>
              <a:buNone/>
            </a:pPr>
            <a:r>
              <a:rPr lang="en" dirty="0"/>
              <a:t>          (EUSIPCO 2008), Lausanne, Switzerland, August 25-29, 2008, copyright by EURASIP</a:t>
            </a:r>
          </a:p>
          <a:p>
            <a:pPr algn="just" rtl="0">
              <a:lnSpc>
                <a:spcPct val="115000"/>
              </a:lnSpc>
              <a:spcBef>
                <a:spcPts val="0"/>
              </a:spcBef>
              <a:buNone/>
            </a:pPr>
            <a:endParaRPr/>
          </a:p>
          <a:p>
            <a:pPr marL="0" indent="0" algn="just" rtl="0">
              <a:lnSpc>
                <a:spcPct val="115000"/>
              </a:lnSpc>
              <a:spcBef>
                <a:spcPts val="0"/>
              </a:spcBef>
              <a:buNone/>
            </a:pPr>
            <a:r>
              <a:rPr lang="en" dirty="0"/>
              <a:t>10. 	Ms. Ketki R. Ingole,V K. Shandilya, “Image Restoration of Historical Manuscripts,” International </a:t>
            </a:r>
          </a:p>
          <a:p>
            <a:pPr marL="0" lvl="0" indent="0" algn="just" rtl="0">
              <a:lnSpc>
                <a:spcPct val="115000"/>
              </a:lnSpc>
              <a:spcBef>
                <a:spcPts val="0"/>
              </a:spcBef>
              <a:buNone/>
            </a:pPr>
            <a:r>
              <a:rPr lang="en" dirty="0"/>
              <a:t>          Journal of Computer Science &amp; Engineering Technology (IJCSET), Vol. 2 No. 4</a:t>
            </a:r>
          </a:p>
          <a:p>
            <a:pPr algn="just" rtl="0">
              <a:lnSpc>
                <a:spcPct val="115000"/>
              </a:lnSpc>
              <a:spcBef>
                <a:spcPts val="0"/>
              </a:spcBef>
              <a:buNone/>
            </a:pPr>
            <a:endParaRPr/>
          </a:p>
          <a:p>
            <a:pPr marL="0" indent="0" algn="just" rtl="0">
              <a:lnSpc>
                <a:spcPct val="115000"/>
              </a:lnSpc>
              <a:spcBef>
                <a:spcPts val="0"/>
              </a:spcBef>
              <a:buNone/>
            </a:pPr>
            <a:endParaRPr/>
          </a:p>
          <a:p>
            <a:pPr algn="just" rtl="0">
              <a:lnSpc>
                <a:spcPct val="115000"/>
              </a:lnSpc>
              <a:spcBef>
                <a:spcPts val="0"/>
              </a:spcBef>
              <a:buNone/>
            </a:pPr>
            <a:endParaRPr/>
          </a:p>
          <a:p>
            <a:pPr algn="just" rtl="0">
              <a:lnSpc>
                <a:spcPct val="115000"/>
              </a:lnSpc>
              <a:spcBef>
                <a:spcPts val="0"/>
              </a:spcBef>
              <a:buNone/>
            </a:pPr>
            <a:endParaRPr/>
          </a:p>
          <a:p>
            <a:pPr algn="just" rtl="0">
              <a:lnSpc>
                <a:spcPct val="115000"/>
              </a:lnSpc>
              <a:spcBef>
                <a:spcPts val="0"/>
              </a:spcBef>
              <a:buNone/>
            </a:pPr>
            <a:endParaRPr/>
          </a:p>
          <a:p>
            <a:pPr algn="just">
              <a:spcBef>
                <a:spcPts val="0"/>
              </a:spcBef>
              <a:buNone/>
            </a:pPr>
            <a:endParaRPr/>
          </a:p>
        </p:txBody>
      </p:sp>
    </p:spTree>
  </p:cSld>
  <p:clrMapOvr>
    <a:masterClrMapping/>
  </p:clrMapOvr>
  <p:transition advClick="0"/>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p:nvPr/>
        </p:nvSpPr>
        <p:spPr>
          <a:xfrm>
            <a:off x="1990700" y="1572625"/>
            <a:ext cx="7028399" cy="2656799"/>
          </a:xfrm>
          <a:prstGeom prst="rect">
            <a:avLst/>
          </a:prstGeom>
          <a:noFill/>
          <a:ln>
            <a:noFill/>
          </a:ln>
        </p:spPr>
        <p:txBody>
          <a:bodyPr lIns="91425" tIns="91425" rIns="91425" bIns="91425" anchor="t" anchorCtr="0">
            <a:noAutofit/>
          </a:bodyPr>
          <a:lstStyle/>
          <a:p>
            <a:pPr>
              <a:spcBef>
                <a:spcPts val="0"/>
              </a:spcBef>
              <a:buNone/>
            </a:pPr>
            <a:r>
              <a:rPr lang="en" sz="7200" i="1">
                <a:latin typeface="Times New Roman"/>
                <a:ea typeface="Times New Roman"/>
                <a:cs typeface="Times New Roman"/>
                <a:sym typeface="Times New Roman"/>
              </a:rPr>
              <a:t>  Thank you</a:t>
            </a:r>
          </a:p>
        </p:txBody>
      </p:sp>
    </p:spTree>
  </p:cSld>
  <p:clrMapOvr>
    <a:masterClrMapping/>
  </p:clrMapOvr>
  <p:transition advClick="0"/>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aussian_curve.gif"/>
          <p:cNvPicPr>
            <a:picLocks noChangeAspect="1"/>
          </p:cNvPicPr>
          <p:nvPr/>
        </p:nvPicPr>
        <p:blipFill>
          <a:blip r:embed="rId2"/>
          <a:stretch>
            <a:fillRect/>
          </a:stretch>
        </p:blipFill>
        <p:spPr>
          <a:xfrm>
            <a:off x="2209800" y="133350"/>
            <a:ext cx="4343400" cy="3371850"/>
          </a:xfrm>
          <a:prstGeom prst="rect">
            <a:avLst/>
          </a:prstGeom>
        </p:spPr>
      </p:pic>
      <p:sp>
        <p:nvSpPr>
          <p:cNvPr id="6" name="Rectangle 5"/>
          <p:cNvSpPr/>
          <p:nvPr/>
        </p:nvSpPr>
        <p:spPr>
          <a:xfrm>
            <a:off x="2286000" y="3486150"/>
            <a:ext cx="5040162" cy="307777"/>
          </a:xfrm>
          <a:prstGeom prst="rect">
            <a:avLst/>
          </a:prstGeom>
        </p:spPr>
        <p:txBody>
          <a:bodyPr wrap="none">
            <a:spAutoFit/>
          </a:bodyPr>
          <a:lstStyle/>
          <a:p>
            <a:r>
              <a:rPr lang="en-US" i="1" dirty="0" smtClean="0"/>
              <a:t>Source: http://www.storyofmathematics.com/19th_gauss.html</a:t>
            </a:r>
            <a:endParaRPr lang="en-US" i="1" dirty="0"/>
          </a:p>
        </p:txBody>
      </p:sp>
      <p:sp>
        <p:nvSpPr>
          <p:cNvPr id="7" name="TextBox 6"/>
          <p:cNvSpPr txBox="1"/>
          <p:nvPr/>
        </p:nvSpPr>
        <p:spPr>
          <a:xfrm>
            <a:off x="7620000" y="4324350"/>
            <a:ext cx="1066800" cy="307777"/>
          </a:xfrm>
          <a:prstGeom prst="rect">
            <a:avLst/>
          </a:prstGeom>
          <a:noFill/>
        </p:spPr>
        <p:txBody>
          <a:bodyPr wrap="square" rtlCol="0">
            <a:spAutoFit/>
          </a:bodyPr>
          <a:lstStyle/>
          <a:p>
            <a:r>
              <a:rPr lang="en-US" dirty="0" smtClean="0">
                <a:hlinkClick r:id="rId3" action="ppaction://hlinksldjump"/>
              </a:rPr>
              <a:t>Back</a:t>
            </a:r>
            <a:endParaRPr lang="en-US" dirty="0"/>
          </a:p>
        </p:txBody>
      </p:sp>
    </p:spTree>
  </p:cSld>
  <p:clrMapOvr>
    <a:masterClrMapping/>
  </p:clrMapOvr>
  <p:transition advClick="0"/>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0" y="292850"/>
            <a:ext cx="8520599" cy="800999"/>
          </a:xfrm>
          <a:prstGeom prst="rect">
            <a:avLst/>
          </a:prstGeom>
        </p:spPr>
        <p:txBody>
          <a:bodyPr lIns="91425" tIns="91425" rIns="91425" bIns="91425" anchor="t" anchorCtr="0">
            <a:noAutofit/>
          </a:bodyPr>
          <a:lstStyle/>
          <a:p>
            <a:pPr marL="0" marR="0" indent="0" algn="l" rtl="0">
              <a:lnSpc>
                <a:spcPct val="100000"/>
              </a:lnSpc>
              <a:spcBef>
                <a:spcPts val="0"/>
              </a:spcBef>
              <a:spcAft>
                <a:spcPts val="0"/>
              </a:spcAft>
              <a:buNone/>
            </a:pPr>
            <a:r>
              <a:rPr lang="en" sz="6000" dirty="0">
                <a:latin typeface="Times New Roman"/>
                <a:ea typeface="Times New Roman"/>
                <a:cs typeface="Times New Roman"/>
                <a:sym typeface="Times New Roman"/>
              </a:rPr>
              <a:t>SOLUTION</a:t>
            </a:r>
          </a:p>
        </p:txBody>
      </p:sp>
      <p:sp>
        <p:nvSpPr>
          <p:cNvPr id="80" name="Shape 80"/>
          <p:cNvSpPr txBox="1">
            <a:spLocks noGrp="1"/>
          </p:cNvSpPr>
          <p:nvPr>
            <p:ph type="body" idx="1"/>
          </p:nvPr>
        </p:nvSpPr>
        <p:spPr>
          <a:xfrm>
            <a:off x="311700" y="1228675"/>
            <a:ext cx="8520599" cy="3340199"/>
          </a:xfrm>
          <a:prstGeom prst="rect">
            <a:avLst/>
          </a:prstGeom>
        </p:spPr>
        <p:txBody>
          <a:bodyPr lIns="91425" tIns="91425" rIns="91425" bIns="91425" anchor="t" anchorCtr="0">
            <a:noAutofit/>
          </a:bodyPr>
          <a:lstStyle/>
          <a:p>
            <a:pPr marL="0" marR="0" indent="0" algn="just" rtl="0">
              <a:lnSpc>
                <a:spcPct val="100000"/>
              </a:lnSpc>
              <a:spcBef>
                <a:spcPts val="0"/>
              </a:spcBef>
              <a:spcAft>
                <a:spcPts val="1000"/>
              </a:spcAft>
              <a:buNone/>
            </a:pPr>
            <a:r>
              <a:rPr lang="en" sz="2200" b="1" dirty="0">
                <a:solidFill>
                  <a:srgbClr val="000000"/>
                </a:solidFill>
                <a:latin typeface="Times New Roman"/>
                <a:ea typeface="Times New Roman"/>
                <a:cs typeface="Times New Roman"/>
                <a:sym typeface="Times New Roman"/>
              </a:rPr>
              <a:t>Digital image processing techniques</a:t>
            </a:r>
            <a:r>
              <a:rPr lang="en" sz="2200" dirty="0">
                <a:solidFill>
                  <a:srgbClr val="000000"/>
                </a:solidFill>
                <a:latin typeface="Times New Roman"/>
                <a:ea typeface="Times New Roman"/>
                <a:cs typeface="Times New Roman"/>
                <a:sym typeface="Times New Roman"/>
              </a:rPr>
              <a:t> are necessary to improve the </a:t>
            </a:r>
            <a:r>
              <a:rPr lang="en" sz="2200" b="1" dirty="0">
                <a:solidFill>
                  <a:srgbClr val="000000"/>
                </a:solidFill>
                <a:latin typeface="Times New Roman"/>
                <a:ea typeface="Times New Roman"/>
                <a:cs typeface="Times New Roman"/>
                <a:sym typeface="Times New Roman"/>
              </a:rPr>
              <a:t>legibility</a:t>
            </a:r>
            <a:r>
              <a:rPr lang="en" sz="2200" dirty="0">
                <a:solidFill>
                  <a:srgbClr val="000000"/>
                </a:solidFill>
                <a:latin typeface="Times New Roman"/>
                <a:ea typeface="Times New Roman"/>
                <a:cs typeface="Times New Roman"/>
                <a:sym typeface="Times New Roman"/>
              </a:rPr>
              <a:t> of the historical inscriptions. </a:t>
            </a:r>
          </a:p>
          <a:p>
            <a:pPr marL="0" marR="0" indent="0" algn="just" rtl="0">
              <a:lnSpc>
                <a:spcPct val="100000"/>
              </a:lnSpc>
              <a:spcBef>
                <a:spcPts val="0"/>
              </a:spcBef>
              <a:spcAft>
                <a:spcPts val="1000"/>
              </a:spcAft>
              <a:buNone/>
            </a:pPr>
            <a:r>
              <a:rPr lang="en" sz="2200" b="1" dirty="0">
                <a:solidFill>
                  <a:srgbClr val="000000"/>
                </a:solidFill>
                <a:latin typeface="Times New Roman"/>
                <a:ea typeface="Times New Roman"/>
                <a:cs typeface="Times New Roman"/>
                <a:sym typeface="Times New Roman"/>
              </a:rPr>
              <a:t>Pre-processing</a:t>
            </a:r>
            <a:r>
              <a:rPr lang="en" sz="2200" dirty="0">
                <a:solidFill>
                  <a:srgbClr val="000000"/>
                </a:solidFill>
                <a:latin typeface="Times New Roman"/>
                <a:ea typeface="Times New Roman"/>
                <a:cs typeface="Times New Roman"/>
                <a:sym typeface="Times New Roman"/>
              </a:rPr>
              <a:t> is aimed at removing the </a:t>
            </a:r>
            <a:r>
              <a:rPr lang="en" sz="2200" b="1" dirty="0">
                <a:solidFill>
                  <a:srgbClr val="000000"/>
                </a:solidFill>
                <a:latin typeface="Times New Roman"/>
                <a:ea typeface="Times New Roman"/>
                <a:cs typeface="Times New Roman"/>
                <a:sym typeface="Times New Roman"/>
              </a:rPr>
              <a:t>background noise</a:t>
            </a:r>
            <a:r>
              <a:rPr lang="en" sz="2200" dirty="0">
                <a:solidFill>
                  <a:srgbClr val="000000"/>
                </a:solidFill>
                <a:latin typeface="Times New Roman"/>
                <a:ea typeface="Times New Roman"/>
                <a:cs typeface="Times New Roman"/>
                <a:sym typeface="Times New Roman"/>
              </a:rPr>
              <a:t> of ancient degraded documents. </a:t>
            </a:r>
          </a:p>
          <a:p>
            <a:pPr algn="just" rtl="0">
              <a:lnSpc>
                <a:spcPct val="100000"/>
              </a:lnSpc>
              <a:spcBef>
                <a:spcPts val="0"/>
              </a:spcBef>
              <a:spcAft>
                <a:spcPts val="1000"/>
              </a:spcAft>
              <a:buNone/>
            </a:pPr>
            <a:r>
              <a:rPr lang="en" sz="2200" dirty="0">
                <a:solidFill>
                  <a:srgbClr val="000000"/>
                </a:solidFill>
                <a:latin typeface="Times New Roman"/>
                <a:ea typeface="Times New Roman"/>
                <a:cs typeface="Times New Roman"/>
                <a:sym typeface="Times New Roman"/>
              </a:rPr>
              <a:t>The proposed methodology performs the </a:t>
            </a:r>
            <a:r>
              <a:rPr lang="en" sz="2200" b="1" dirty="0">
                <a:solidFill>
                  <a:srgbClr val="000000"/>
                </a:solidFill>
                <a:latin typeface="Times New Roman"/>
                <a:ea typeface="Times New Roman"/>
                <a:cs typeface="Times New Roman"/>
                <a:sym typeface="Times New Roman"/>
              </a:rPr>
              <a:t>improvement in the quality</a:t>
            </a:r>
            <a:r>
              <a:rPr lang="en" sz="2200" dirty="0">
                <a:solidFill>
                  <a:srgbClr val="000000"/>
                </a:solidFill>
                <a:latin typeface="Times New Roman"/>
                <a:ea typeface="Times New Roman"/>
                <a:cs typeface="Times New Roman"/>
                <a:sym typeface="Times New Roman"/>
              </a:rPr>
              <a:t> of historical manuscripts having uneven background and low contrast due to the traditional mode of manufacture and the effect of ageing and degradation.</a:t>
            </a:r>
          </a:p>
          <a:p>
            <a:pPr marL="0" marR="0" indent="0" algn="just" rtl="0">
              <a:lnSpc>
                <a:spcPct val="100000"/>
              </a:lnSpc>
              <a:spcBef>
                <a:spcPts val="0"/>
              </a:spcBef>
              <a:spcAft>
                <a:spcPts val="1000"/>
              </a:spcAft>
              <a:buNone/>
            </a:pPr>
            <a:endParaRPr sz="2400">
              <a:solidFill>
                <a:srgbClr val="000000"/>
              </a:solidFill>
              <a:latin typeface="Times New Roman"/>
              <a:ea typeface="Times New Roman"/>
              <a:cs typeface="Times New Roman"/>
              <a:sym typeface="Times New Roman"/>
            </a:endParaRPr>
          </a:p>
          <a:p>
            <a:pPr marL="0" marR="0" indent="0" algn="just" rtl="0">
              <a:lnSpc>
                <a:spcPct val="100000"/>
              </a:lnSpc>
              <a:spcBef>
                <a:spcPts val="0"/>
              </a:spcBef>
              <a:spcAft>
                <a:spcPts val="1000"/>
              </a:spcAft>
              <a:buNone/>
            </a:pPr>
            <a:endParaRPr sz="2400">
              <a:solidFill>
                <a:srgbClr val="000000"/>
              </a:solidFill>
              <a:latin typeface="Times New Roman"/>
              <a:ea typeface="Times New Roman"/>
              <a:cs typeface="Times New Roman"/>
              <a:sym typeface="Times New Roman"/>
            </a:endParaRPr>
          </a:p>
          <a:p>
            <a:pPr rtl="0">
              <a:spcBef>
                <a:spcPts val="0"/>
              </a:spcBef>
              <a:buNone/>
            </a:pPr>
            <a:endParaRPr/>
          </a:p>
          <a:p>
            <a:pPr>
              <a:spcBef>
                <a:spcPts val="0"/>
              </a:spcBef>
              <a:buNone/>
            </a:pPr>
            <a:endParaRPr/>
          </a:p>
        </p:txBody>
      </p:sp>
    </p:spTree>
  </p:cSld>
  <p:clrMapOvr>
    <a:masterClrMapping/>
  </p:clrMapOvr>
  <p:transition advClick="0"/>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Shape 85"/>
          <p:cNvPicPr preferRelativeResize="0"/>
          <p:nvPr/>
        </p:nvPicPr>
        <p:blipFill>
          <a:blip r:embed="rId3">
            <a:alphaModFix/>
          </a:blip>
          <a:stretch>
            <a:fillRect/>
          </a:stretch>
        </p:blipFill>
        <p:spPr>
          <a:xfrm>
            <a:off x="177212" y="634975"/>
            <a:ext cx="8789575" cy="4430674"/>
          </a:xfrm>
          <a:prstGeom prst="rect">
            <a:avLst/>
          </a:prstGeom>
          <a:noFill/>
          <a:ln>
            <a:noFill/>
          </a:ln>
        </p:spPr>
      </p:pic>
      <p:sp>
        <p:nvSpPr>
          <p:cNvPr id="86" name="Shape 86"/>
          <p:cNvSpPr txBox="1"/>
          <p:nvPr/>
        </p:nvSpPr>
        <p:spPr>
          <a:xfrm>
            <a:off x="334050" y="0"/>
            <a:ext cx="8680500" cy="564899"/>
          </a:xfrm>
          <a:prstGeom prst="rect">
            <a:avLst/>
          </a:prstGeom>
          <a:noFill/>
          <a:ln>
            <a:noFill/>
          </a:ln>
        </p:spPr>
        <p:txBody>
          <a:bodyPr lIns="91425" tIns="91425" rIns="91425" bIns="91425" anchor="t" anchorCtr="0">
            <a:noAutofit/>
          </a:bodyPr>
          <a:lstStyle/>
          <a:p>
            <a:pPr algn="ctr">
              <a:spcBef>
                <a:spcPts val="0"/>
              </a:spcBef>
              <a:buNone/>
            </a:pPr>
            <a:r>
              <a:rPr lang="en" sz="2400" b="1"/>
              <a:t>Fundamental Steps in Digital Image Processing</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additive="base">
                                        <p:cTn id="7" dur="1000" fill="hold"/>
                                        <p:tgtEl>
                                          <p:spTgt spid="85"/>
                                        </p:tgtEl>
                                        <p:attrNameLst>
                                          <p:attrName>ppt_x</p:attrName>
                                        </p:attrNameLst>
                                      </p:cBhvr>
                                      <p:tavLst>
                                        <p:tav tm="0">
                                          <p:val>
                                            <p:strVal val="1+#ppt_w/2"/>
                                          </p:val>
                                        </p:tav>
                                        <p:tav tm="100000">
                                          <p:val>
                                            <p:strVal val="#ppt_x"/>
                                          </p:val>
                                        </p:tav>
                                      </p:tavLst>
                                    </p:anim>
                                    <p:anim calcmode="lin" valueType="num">
                                      <p:cBhvr additive="base">
                                        <p:cTn id="8" dur="1000" fill="hold"/>
                                        <p:tgtEl>
                                          <p:spTgt spid="8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p:nvPr/>
        </p:nvSpPr>
        <p:spPr>
          <a:xfrm>
            <a:off x="0" y="112550"/>
            <a:ext cx="9144000" cy="5143499"/>
          </a:xfrm>
          <a:prstGeom prst="rect">
            <a:avLst/>
          </a:prstGeom>
          <a:noFill/>
          <a:ln>
            <a:noFill/>
          </a:ln>
        </p:spPr>
        <p:txBody>
          <a:bodyPr lIns="91425" tIns="91425" rIns="91425" bIns="91425" anchor="ctr" anchorCtr="0">
            <a:noAutofit/>
          </a:bodyPr>
          <a:lstStyle/>
          <a:p>
            <a:pPr rtl="0">
              <a:spcBef>
                <a:spcPts val="0"/>
              </a:spcBef>
              <a:buNone/>
            </a:pPr>
            <a:endParaRPr sz="2400"/>
          </a:p>
          <a:p>
            <a:pPr lvl="0" rtl="0">
              <a:spcBef>
                <a:spcPts val="0"/>
              </a:spcBef>
              <a:buNone/>
            </a:pPr>
            <a:endParaRPr/>
          </a:p>
        </p:txBody>
      </p:sp>
      <p:sp>
        <p:nvSpPr>
          <p:cNvPr id="92" name="Shape 92"/>
          <p:cNvSpPr txBox="1">
            <a:spLocks noGrp="1"/>
          </p:cNvSpPr>
          <p:nvPr>
            <p:ph type="title"/>
          </p:nvPr>
        </p:nvSpPr>
        <p:spPr>
          <a:xfrm>
            <a:off x="311700" y="292850"/>
            <a:ext cx="8520599" cy="800999"/>
          </a:xfrm>
          <a:prstGeom prst="rect">
            <a:avLst/>
          </a:prstGeom>
        </p:spPr>
        <p:txBody>
          <a:bodyPr lIns="91425" tIns="91425" rIns="91425" bIns="91425" anchor="t" anchorCtr="0">
            <a:noAutofit/>
          </a:bodyPr>
          <a:lstStyle/>
          <a:p>
            <a:pPr rtl="0">
              <a:spcBef>
                <a:spcPts val="0"/>
              </a:spcBef>
              <a:buNone/>
            </a:pPr>
            <a:r>
              <a:rPr lang="en" sz="3600">
                <a:latin typeface="Times New Roman"/>
                <a:ea typeface="Times New Roman"/>
                <a:cs typeface="Times New Roman"/>
                <a:sym typeface="Times New Roman"/>
              </a:rPr>
              <a:t>Fundamental steps in Image Processing:</a:t>
            </a:r>
            <a:r>
              <a:rPr lang="en" sz="2400" b="0">
                <a:solidFill>
                  <a:srgbClr val="000000"/>
                </a:solidFill>
                <a:latin typeface="Arial"/>
                <a:ea typeface="Arial"/>
                <a:cs typeface="Arial"/>
                <a:sym typeface="Arial"/>
              </a:rPr>
              <a:t> </a:t>
            </a:r>
          </a:p>
          <a:p>
            <a:pPr>
              <a:spcBef>
                <a:spcPts val="0"/>
              </a:spcBef>
              <a:buNone/>
            </a:pPr>
            <a:endParaRPr sz="2400" b="0">
              <a:solidFill>
                <a:srgbClr val="000000"/>
              </a:solidFill>
              <a:latin typeface="Arial"/>
              <a:ea typeface="Arial"/>
              <a:cs typeface="Arial"/>
              <a:sym typeface="Arial"/>
            </a:endParaRPr>
          </a:p>
        </p:txBody>
      </p:sp>
      <p:sp>
        <p:nvSpPr>
          <p:cNvPr id="93" name="Shape 93"/>
          <p:cNvSpPr txBox="1">
            <a:spLocks noGrp="1"/>
          </p:cNvSpPr>
          <p:nvPr>
            <p:ph type="body" idx="1"/>
          </p:nvPr>
        </p:nvSpPr>
        <p:spPr>
          <a:xfrm>
            <a:off x="311700" y="1228675"/>
            <a:ext cx="3999899" cy="3340199"/>
          </a:xfrm>
          <a:prstGeom prst="rect">
            <a:avLst/>
          </a:prstGeom>
        </p:spPr>
        <p:txBody>
          <a:bodyPr lIns="91425" tIns="91425" rIns="91425" bIns="91425" anchor="t" anchorCtr="0">
            <a:noAutofit/>
          </a:bodyPr>
          <a:lstStyle/>
          <a:p>
            <a:pPr marL="0" marR="0" indent="0" algn="just" rtl="0">
              <a:lnSpc>
                <a:spcPct val="100000"/>
              </a:lnSpc>
              <a:spcBef>
                <a:spcPts val="0"/>
              </a:spcBef>
              <a:spcAft>
                <a:spcPts val="1000"/>
              </a:spcAft>
              <a:buNone/>
            </a:pPr>
            <a:r>
              <a:rPr lang="en" sz="2000">
                <a:solidFill>
                  <a:srgbClr val="000000"/>
                </a:solidFill>
                <a:latin typeface="Times New Roman"/>
                <a:ea typeface="Times New Roman"/>
                <a:cs typeface="Times New Roman"/>
                <a:sym typeface="Times New Roman"/>
              </a:rPr>
              <a:t>1. </a:t>
            </a:r>
            <a:r>
              <a:rPr lang="en" sz="2000" b="1">
                <a:solidFill>
                  <a:srgbClr val="000000"/>
                </a:solidFill>
                <a:latin typeface="Times New Roman"/>
                <a:ea typeface="Times New Roman"/>
                <a:cs typeface="Times New Roman"/>
                <a:sym typeface="Times New Roman"/>
              </a:rPr>
              <a:t>Image Acquisition:</a:t>
            </a:r>
            <a:r>
              <a:rPr lang="en" sz="2000">
                <a:solidFill>
                  <a:srgbClr val="000000"/>
                </a:solidFill>
                <a:latin typeface="Times New Roman"/>
                <a:ea typeface="Times New Roman"/>
                <a:cs typeface="Times New Roman"/>
                <a:sym typeface="Times New Roman"/>
              </a:rPr>
              <a:t> The image is captured by a sensor and digitized.</a:t>
            </a:r>
          </a:p>
          <a:p>
            <a:pPr marL="0" marR="0" indent="0" algn="just" rtl="0">
              <a:lnSpc>
                <a:spcPct val="100000"/>
              </a:lnSpc>
              <a:spcBef>
                <a:spcPts val="0"/>
              </a:spcBef>
              <a:spcAft>
                <a:spcPts val="1000"/>
              </a:spcAft>
              <a:buNone/>
            </a:pPr>
            <a:r>
              <a:rPr lang="en" sz="2000">
                <a:solidFill>
                  <a:srgbClr val="000000"/>
                </a:solidFill>
                <a:latin typeface="Times New Roman"/>
                <a:ea typeface="Times New Roman"/>
                <a:cs typeface="Times New Roman"/>
                <a:sym typeface="Times New Roman"/>
              </a:rPr>
              <a:t>2.</a:t>
            </a:r>
            <a:r>
              <a:rPr lang="en" sz="2000" b="1">
                <a:solidFill>
                  <a:srgbClr val="000000"/>
                </a:solidFill>
                <a:latin typeface="Times New Roman"/>
                <a:ea typeface="Times New Roman"/>
                <a:cs typeface="Times New Roman"/>
                <a:sym typeface="Times New Roman"/>
              </a:rPr>
              <a:t>Image Enhancement: </a:t>
            </a:r>
            <a:r>
              <a:rPr lang="en" sz="2000">
                <a:solidFill>
                  <a:srgbClr val="000000"/>
                </a:solidFill>
                <a:latin typeface="Times New Roman"/>
                <a:ea typeface="Times New Roman"/>
                <a:cs typeface="Times New Roman"/>
                <a:sym typeface="Times New Roman"/>
              </a:rPr>
              <a:t>The process of manipulating an image so that the result is more suitable than the original for specific applications. </a:t>
            </a:r>
          </a:p>
          <a:p>
            <a:pPr marL="0" marR="0" indent="0" algn="just" rtl="0">
              <a:lnSpc>
                <a:spcPct val="100000"/>
              </a:lnSpc>
              <a:spcBef>
                <a:spcPts val="0"/>
              </a:spcBef>
              <a:spcAft>
                <a:spcPts val="1000"/>
              </a:spcAft>
              <a:buNone/>
            </a:pPr>
            <a:r>
              <a:rPr lang="en" sz="2000">
                <a:solidFill>
                  <a:srgbClr val="000000"/>
                </a:solidFill>
                <a:latin typeface="Times New Roman"/>
                <a:ea typeface="Times New Roman"/>
                <a:cs typeface="Times New Roman"/>
                <a:sym typeface="Times New Roman"/>
              </a:rPr>
              <a:t>3.</a:t>
            </a:r>
            <a:r>
              <a:rPr lang="en" sz="2000" b="1">
                <a:solidFill>
                  <a:srgbClr val="000000"/>
                </a:solidFill>
                <a:latin typeface="Times New Roman"/>
                <a:ea typeface="Times New Roman"/>
                <a:cs typeface="Times New Roman"/>
                <a:sym typeface="Times New Roman"/>
              </a:rPr>
              <a:t>Image Restoration: </a:t>
            </a:r>
            <a:r>
              <a:rPr lang="en" sz="2000">
                <a:solidFill>
                  <a:srgbClr val="000000"/>
                </a:solidFill>
                <a:latin typeface="Times New Roman"/>
                <a:ea typeface="Times New Roman"/>
                <a:cs typeface="Times New Roman"/>
                <a:sym typeface="Times New Roman"/>
              </a:rPr>
              <a:t>Improving the appearance of the image. </a:t>
            </a:r>
          </a:p>
          <a:p>
            <a:pPr>
              <a:lnSpc>
                <a:spcPct val="100000"/>
              </a:lnSpc>
              <a:spcBef>
                <a:spcPts val="0"/>
              </a:spcBef>
              <a:spcAft>
                <a:spcPts val="0"/>
              </a:spcAft>
              <a:buNone/>
            </a:pPr>
            <a:endParaRPr sz="1800">
              <a:solidFill>
                <a:srgbClr val="000000"/>
              </a:solidFill>
              <a:latin typeface="Arial"/>
              <a:ea typeface="Arial"/>
              <a:cs typeface="Arial"/>
              <a:sym typeface="Arial"/>
            </a:endParaRPr>
          </a:p>
        </p:txBody>
      </p:sp>
      <p:sp>
        <p:nvSpPr>
          <p:cNvPr id="94" name="Shape 94"/>
          <p:cNvSpPr txBox="1">
            <a:spLocks noGrp="1"/>
          </p:cNvSpPr>
          <p:nvPr>
            <p:ph type="body" idx="2"/>
          </p:nvPr>
        </p:nvSpPr>
        <p:spPr>
          <a:xfrm>
            <a:off x="4832400" y="1228675"/>
            <a:ext cx="3999899" cy="3340199"/>
          </a:xfrm>
          <a:prstGeom prst="rect">
            <a:avLst/>
          </a:prstGeom>
        </p:spPr>
        <p:txBody>
          <a:bodyPr lIns="91425" tIns="91425" rIns="91425" bIns="91425" anchor="t" anchorCtr="0">
            <a:noAutofit/>
          </a:bodyPr>
          <a:lstStyle/>
          <a:p>
            <a:pPr marL="0" marR="0" indent="0" algn="just" rtl="0">
              <a:lnSpc>
                <a:spcPct val="100000"/>
              </a:lnSpc>
              <a:spcBef>
                <a:spcPts val="0"/>
              </a:spcBef>
              <a:spcAft>
                <a:spcPts val="1000"/>
              </a:spcAft>
              <a:buNone/>
            </a:pPr>
            <a:r>
              <a:rPr lang="en" sz="2000">
                <a:solidFill>
                  <a:srgbClr val="000000"/>
                </a:solidFill>
                <a:latin typeface="Times New Roman"/>
                <a:ea typeface="Times New Roman"/>
                <a:cs typeface="Times New Roman"/>
                <a:sym typeface="Times New Roman"/>
              </a:rPr>
              <a:t>4. </a:t>
            </a:r>
            <a:r>
              <a:rPr lang="en" sz="2000" b="1">
                <a:solidFill>
                  <a:srgbClr val="000000"/>
                </a:solidFill>
                <a:latin typeface="Times New Roman"/>
                <a:ea typeface="Times New Roman"/>
                <a:cs typeface="Times New Roman"/>
                <a:sym typeface="Times New Roman"/>
              </a:rPr>
              <a:t>Color Image Processing:</a:t>
            </a:r>
            <a:r>
              <a:rPr lang="en" sz="2000">
                <a:solidFill>
                  <a:srgbClr val="000000"/>
                </a:solidFill>
                <a:latin typeface="Times New Roman"/>
                <a:ea typeface="Times New Roman"/>
                <a:cs typeface="Times New Roman"/>
                <a:sym typeface="Times New Roman"/>
              </a:rPr>
              <a:t> Use the color of the image to extract features of interest in an image. </a:t>
            </a:r>
          </a:p>
          <a:p>
            <a:pPr marL="0" marR="0" indent="0" algn="just" rtl="0">
              <a:lnSpc>
                <a:spcPct val="100000"/>
              </a:lnSpc>
              <a:spcBef>
                <a:spcPts val="0"/>
              </a:spcBef>
              <a:spcAft>
                <a:spcPts val="1000"/>
              </a:spcAft>
              <a:buNone/>
            </a:pPr>
            <a:r>
              <a:rPr lang="en" sz="2000">
                <a:solidFill>
                  <a:srgbClr val="000000"/>
                </a:solidFill>
                <a:latin typeface="Times New Roman"/>
                <a:ea typeface="Times New Roman"/>
                <a:cs typeface="Times New Roman"/>
                <a:sym typeface="Times New Roman"/>
              </a:rPr>
              <a:t>5. </a:t>
            </a:r>
            <a:r>
              <a:rPr lang="en" sz="2000" b="1">
                <a:solidFill>
                  <a:srgbClr val="000000"/>
                </a:solidFill>
                <a:latin typeface="Times New Roman"/>
                <a:ea typeface="Times New Roman"/>
                <a:cs typeface="Times New Roman"/>
                <a:sym typeface="Times New Roman"/>
              </a:rPr>
              <a:t>Wavelets:</a:t>
            </a:r>
            <a:r>
              <a:rPr lang="en" sz="2000">
                <a:solidFill>
                  <a:srgbClr val="000000"/>
                </a:solidFill>
                <a:latin typeface="Times New Roman"/>
                <a:ea typeface="Times New Roman"/>
                <a:cs typeface="Times New Roman"/>
                <a:sym typeface="Times New Roman"/>
              </a:rPr>
              <a:t> Used in image data compression and pyramidal representation. </a:t>
            </a:r>
          </a:p>
          <a:p>
            <a:pPr marL="0" marR="0" indent="0" algn="just" rtl="0">
              <a:lnSpc>
                <a:spcPct val="100000"/>
              </a:lnSpc>
              <a:spcBef>
                <a:spcPts val="0"/>
              </a:spcBef>
              <a:spcAft>
                <a:spcPts val="1000"/>
              </a:spcAft>
              <a:buNone/>
            </a:pPr>
            <a:r>
              <a:rPr lang="en" sz="2000">
                <a:solidFill>
                  <a:srgbClr val="000000"/>
                </a:solidFill>
                <a:latin typeface="Times New Roman"/>
                <a:ea typeface="Times New Roman"/>
                <a:cs typeface="Times New Roman"/>
                <a:sym typeface="Times New Roman"/>
              </a:rPr>
              <a:t>6. </a:t>
            </a:r>
            <a:r>
              <a:rPr lang="en" sz="2000" b="1">
                <a:solidFill>
                  <a:srgbClr val="000000"/>
                </a:solidFill>
                <a:latin typeface="Times New Roman"/>
                <a:ea typeface="Times New Roman"/>
                <a:cs typeface="Times New Roman"/>
                <a:sym typeface="Times New Roman"/>
              </a:rPr>
              <a:t>Compression: </a:t>
            </a:r>
            <a:r>
              <a:rPr lang="en" sz="2000">
                <a:solidFill>
                  <a:srgbClr val="000000"/>
                </a:solidFill>
                <a:latin typeface="Times New Roman"/>
                <a:ea typeface="Times New Roman"/>
                <a:cs typeface="Times New Roman"/>
                <a:sym typeface="Times New Roman"/>
              </a:rPr>
              <a:t>For reducing the storage required to save an image.</a:t>
            </a:r>
          </a:p>
          <a:p>
            <a:pPr>
              <a:spcBef>
                <a:spcPts val="0"/>
              </a:spcBef>
              <a:buNone/>
            </a:pPr>
            <a:endParaRPr sz="2000">
              <a:solidFill>
                <a:srgbClr val="000000"/>
              </a:solidFill>
              <a:latin typeface="Times New Roman"/>
              <a:ea typeface="Times New Roman"/>
              <a:cs typeface="Times New Roman"/>
              <a:sym typeface="Times New Roman"/>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3">
                                            <p:txEl>
                                              <p:pRg st="0" end="0"/>
                                            </p:txEl>
                                          </p:spTgt>
                                        </p:tgtEl>
                                        <p:attrNameLst>
                                          <p:attrName>style.visibility</p:attrName>
                                        </p:attrNameLst>
                                      </p:cBhvr>
                                      <p:to>
                                        <p:strVal val="visible"/>
                                      </p:to>
                                    </p:set>
                                    <p:animEffect transition="in" filter="fade">
                                      <p:cBhvr>
                                        <p:cTn id="7" dur="1000"/>
                                        <p:tgtEl>
                                          <p:spTgt spid="93">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93">
                                            <p:txEl>
                                              <p:pRg st="1" end="1"/>
                                            </p:txEl>
                                          </p:spTgt>
                                        </p:tgtEl>
                                        <p:attrNameLst>
                                          <p:attrName>style.visibility</p:attrName>
                                        </p:attrNameLst>
                                      </p:cBhvr>
                                      <p:to>
                                        <p:strVal val="visible"/>
                                      </p:to>
                                    </p:set>
                                    <p:animEffect transition="in" filter="fade">
                                      <p:cBhvr>
                                        <p:cTn id="11" dur="1000"/>
                                        <p:tgtEl>
                                          <p:spTgt spid="93">
                                            <p:txEl>
                                              <p:pRg st="1" end="1"/>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93">
                                            <p:txEl>
                                              <p:pRg st="2" end="2"/>
                                            </p:txEl>
                                          </p:spTgt>
                                        </p:tgtEl>
                                        <p:attrNameLst>
                                          <p:attrName>style.visibility</p:attrName>
                                        </p:attrNameLst>
                                      </p:cBhvr>
                                      <p:to>
                                        <p:strVal val="visible"/>
                                      </p:to>
                                    </p:set>
                                    <p:animEffect transition="in" filter="fade">
                                      <p:cBhvr>
                                        <p:cTn id="15" dur="1000"/>
                                        <p:tgtEl>
                                          <p:spTgt spid="93">
                                            <p:txEl>
                                              <p:pRg st="2" end="2"/>
                                            </p:txEl>
                                          </p:spTgt>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94">
                                            <p:txEl>
                                              <p:pRg st="0" end="0"/>
                                            </p:txEl>
                                          </p:spTgt>
                                        </p:tgtEl>
                                        <p:attrNameLst>
                                          <p:attrName>style.visibility</p:attrName>
                                        </p:attrNameLst>
                                      </p:cBhvr>
                                      <p:to>
                                        <p:strVal val="visible"/>
                                      </p:to>
                                    </p:set>
                                    <p:animEffect transition="in" filter="fade">
                                      <p:cBhvr>
                                        <p:cTn id="19" dur="1000"/>
                                        <p:tgtEl>
                                          <p:spTgt spid="94">
                                            <p:txEl>
                                              <p:pRg st="0" end="0"/>
                                            </p:txEl>
                                          </p:spTgt>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94">
                                            <p:txEl>
                                              <p:pRg st="1" end="1"/>
                                            </p:txEl>
                                          </p:spTgt>
                                        </p:tgtEl>
                                        <p:attrNameLst>
                                          <p:attrName>style.visibility</p:attrName>
                                        </p:attrNameLst>
                                      </p:cBhvr>
                                      <p:to>
                                        <p:strVal val="visible"/>
                                      </p:to>
                                    </p:set>
                                    <p:animEffect transition="in" filter="fade">
                                      <p:cBhvr>
                                        <p:cTn id="23" dur="1000"/>
                                        <p:tgtEl>
                                          <p:spTgt spid="94">
                                            <p:txEl>
                                              <p:pRg st="1" end="1"/>
                                            </p:txEl>
                                          </p:spTgt>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94">
                                            <p:txEl>
                                              <p:pRg st="2" end="2"/>
                                            </p:txEl>
                                          </p:spTgt>
                                        </p:tgtEl>
                                        <p:attrNameLst>
                                          <p:attrName>style.visibility</p:attrName>
                                        </p:attrNameLst>
                                      </p:cBhvr>
                                      <p:to>
                                        <p:strVal val="visible"/>
                                      </p:to>
                                    </p:set>
                                    <p:animEffect transition="in" filter="fade">
                                      <p:cBhvr>
                                        <p:cTn id="27" dur="1000"/>
                                        <p:tgtEl>
                                          <p:spTgt spid="9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p:nvPr/>
        </p:nvSpPr>
        <p:spPr>
          <a:xfrm>
            <a:off x="0" y="112550"/>
            <a:ext cx="9144000" cy="5143499"/>
          </a:xfrm>
          <a:prstGeom prst="rect">
            <a:avLst/>
          </a:prstGeom>
          <a:noFill/>
          <a:ln>
            <a:noFill/>
          </a:ln>
        </p:spPr>
        <p:txBody>
          <a:bodyPr lIns="91425" tIns="91425" rIns="91425" bIns="91425" anchor="ctr" anchorCtr="0">
            <a:noAutofit/>
          </a:bodyPr>
          <a:lstStyle/>
          <a:p>
            <a:pPr lvl="0" rtl="0">
              <a:spcBef>
                <a:spcPts val="0"/>
              </a:spcBef>
              <a:buNone/>
            </a:pPr>
            <a:endParaRPr sz="2400"/>
          </a:p>
          <a:p>
            <a:pPr lvl="0" rtl="0">
              <a:spcBef>
                <a:spcPts val="0"/>
              </a:spcBef>
              <a:buNone/>
            </a:pPr>
            <a:endParaRPr/>
          </a:p>
        </p:txBody>
      </p:sp>
      <p:sp>
        <p:nvSpPr>
          <p:cNvPr id="100" name="Shape 100"/>
          <p:cNvSpPr txBox="1">
            <a:spLocks noGrp="1"/>
          </p:cNvSpPr>
          <p:nvPr>
            <p:ph type="title"/>
          </p:nvPr>
        </p:nvSpPr>
        <p:spPr>
          <a:xfrm>
            <a:off x="311700" y="292850"/>
            <a:ext cx="8520599" cy="800999"/>
          </a:xfrm>
          <a:prstGeom prst="rect">
            <a:avLst/>
          </a:prstGeom>
        </p:spPr>
        <p:txBody>
          <a:bodyPr lIns="91425" tIns="91425" rIns="91425" bIns="91425" anchor="t" anchorCtr="0">
            <a:noAutofit/>
          </a:bodyPr>
          <a:lstStyle/>
          <a:p>
            <a:pPr lvl="0" rtl="0">
              <a:spcBef>
                <a:spcPts val="0"/>
              </a:spcBef>
              <a:buNone/>
            </a:pPr>
            <a:r>
              <a:rPr lang="en" sz="3600">
                <a:latin typeface="Times New Roman"/>
                <a:ea typeface="Times New Roman"/>
                <a:cs typeface="Times New Roman"/>
                <a:sym typeface="Times New Roman"/>
              </a:rPr>
              <a:t>Fundamental steps in Image Processing:</a:t>
            </a:r>
            <a:r>
              <a:rPr lang="en" sz="2400" b="0">
                <a:solidFill>
                  <a:srgbClr val="000000"/>
                </a:solidFill>
                <a:latin typeface="Arial"/>
                <a:ea typeface="Arial"/>
                <a:cs typeface="Arial"/>
                <a:sym typeface="Arial"/>
              </a:rPr>
              <a:t> </a:t>
            </a:r>
          </a:p>
          <a:p>
            <a:pPr lvl="0" rtl="0">
              <a:spcBef>
                <a:spcPts val="0"/>
              </a:spcBef>
              <a:buNone/>
            </a:pPr>
            <a:endParaRPr sz="2400" b="0">
              <a:solidFill>
                <a:srgbClr val="000000"/>
              </a:solidFill>
              <a:latin typeface="Arial"/>
              <a:ea typeface="Arial"/>
              <a:cs typeface="Arial"/>
              <a:sym typeface="Arial"/>
            </a:endParaRPr>
          </a:p>
        </p:txBody>
      </p:sp>
      <p:sp>
        <p:nvSpPr>
          <p:cNvPr id="101" name="Shape 101"/>
          <p:cNvSpPr txBox="1">
            <a:spLocks noGrp="1"/>
          </p:cNvSpPr>
          <p:nvPr>
            <p:ph type="body" idx="1"/>
          </p:nvPr>
        </p:nvSpPr>
        <p:spPr>
          <a:xfrm>
            <a:off x="311700" y="1228675"/>
            <a:ext cx="3999899" cy="3340199"/>
          </a:xfrm>
          <a:prstGeom prst="rect">
            <a:avLst/>
          </a:prstGeom>
        </p:spPr>
        <p:txBody>
          <a:bodyPr lIns="91425" tIns="91425" rIns="91425" bIns="91425" anchor="t" anchorCtr="0">
            <a:noAutofit/>
          </a:bodyPr>
          <a:lstStyle/>
          <a:p>
            <a:pPr marL="0" marR="0" indent="0" algn="just" rtl="0">
              <a:lnSpc>
                <a:spcPct val="100000"/>
              </a:lnSpc>
              <a:spcBef>
                <a:spcPts val="0"/>
              </a:spcBef>
              <a:spcAft>
                <a:spcPts val="1000"/>
              </a:spcAft>
              <a:buNone/>
            </a:pPr>
            <a:r>
              <a:rPr lang="en" sz="2000">
                <a:solidFill>
                  <a:srgbClr val="000000"/>
                </a:solidFill>
                <a:latin typeface="Times New Roman"/>
                <a:ea typeface="Times New Roman"/>
                <a:cs typeface="Times New Roman"/>
                <a:sym typeface="Times New Roman"/>
              </a:rPr>
              <a:t>7. </a:t>
            </a:r>
            <a:r>
              <a:rPr lang="en" sz="2000" b="1">
                <a:solidFill>
                  <a:srgbClr val="000000"/>
                </a:solidFill>
                <a:latin typeface="Times New Roman"/>
                <a:ea typeface="Times New Roman"/>
                <a:cs typeface="Times New Roman"/>
                <a:sym typeface="Times New Roman"/>
              </a:rPr>
              <a:t>Morphological Processing:</a:t>
            </a:r>
            <a:r>
              <a:rPr lang="en" sz="2000">
                <a:solidFill>
                  <a:srgbClr val="000000"/>
                </a:solidFill>
                <a:latin typeface="Times New Roman"/>
                <a:ea typeface="Times New Roman"/>
                <a:cs typeface="Times New Roman"/>
                <a:sym typeface="Times New Roman"/>
              </a:rPr>
              <a:t> The tools for extracting image' components that are useful in the representation and description of shape. </a:t>
            </a:r>
          </a:p>
          <a:p>
            <a:pPr marL="0" marR="0" indent="0" algn="just" rtl="0">
              <a:lnSpc>
                <a:spcPct val="100000"/>
              </a:lnSpc>
              <a:spcBef>
                <a:spcPts val="0"/>
              </a:spcBef>
              <a:spcAft>
                <a:spcPts val="1000"/>
              </a:spcAft>
              <a:buNone/>
            </a:pPr>
            <a:r>
              <a:rPr lang="en" sz="2000">
                <a:solidFill>
                  <a:srgbClr val="000000"/>
                </a:solidFill>
                <a:latin typeface="Times New Roman"/>
                <a:ea typeface="Times New Roman"/>
                <a:cs typeface="Times New Roman"/>
                <a:sym typeface="Times New Roman"/>
              </a:rPr>
              <a:t>8. </a:t>
            </a:r>
            <a:r>
              <a:rPr lang="en" sz="2000" b="1">
                <a:solidFill>
                  <a:srgbClr val="000000"/>
                </a:solidFill>
                <a:latin typeface="Times New Roman"/>
                <a:ea typeface="Times New Roman"/>
                <a:cs typeface="Times New Roman"/>
                <a:sym typeface="Times New Roman"/>
              </a:rPr>
              <a:t>Image Segmentation:</a:t>
            </a:r>
            <a:r>
              <a:rPr lang="en" sz="2000">
                <a:solidFill>
                  <a:srgbClr val="000000"/>
                </a:solidFill>
                <a:latin typeface="Times New Roman"/>
                <a:ea typeface="Times New Roman"/>
                <a:cs typeface="Times New Roman"/>
                <a:sym typeface="Times New Roman"/>
              </a:rPr>
              <a:t> Computer tries to separate objects from the image background. </a:t>
            </a:r>
          </a:p>
          <a:p>
            <a:pPr rtl="0">
              <a:lnSpc>
                <a:spcPct val="100000"/>
              </a:lnSpc>
              <a:spcBef>
                <a:spcPts val="0"/>
              </a:spcBef>
              <a:spcAft>
                <a:spcPts val="0"/>
              </a:spcAft>
              <a:buNone/>
            </a:pPr>
            <a:endParaRPr/>
          </a:p>
          <a:p>
            <a:pPr lvl="0" rtl="0">
              <a:lnSpc>
                <a:spcPct val="100000"/>
              </a:lnSpc>
              <a:spcBef>
                <a:spcPts val="0"/>
              </a:spcBef>
              <a:spcAft>
                <a:spcPts val="0"/>
              </a:spcAft>
              <a:buNone/>
            </a:pPr>
            <a:endParaRPr/>
          </a:p>
          <a:p>
            <a:pPr lvl="0" rtl="0">
              <a:lnSpc>
                <a:spcPct val="100000"/>
              </a:lnSpc>
              <a:spcBef>
                <a:spcPts val="0"/>
              </a:spcBef>
              <a:spcAft>
                <a:spcPts val="0"/>
              </a:spcAft>
              <a:buNone/>
            </a:pPr>
            <a:endParaRPr sz="1800">
              <a:solidFill>
                <a:srgbClr val="000000"/>
              </a:solidFill>
              <a:latin typeface="Arial"/>
              <a:ea typeface="Arial"/>
              <a:cs typeface="Arial"/>
              <a:sym typeface="Arial"/>
            </a:endParaRPr>
          </a:p>
        </p:txBody>
      </p:sp>
      <p:sp>
        <p:nvSpPr>
          <p:cNvPr id="102" name="Shape 102"/>
          <p:cNvSpPr txBox="1">
            <a:spLocks noGrp="1"/>
          </p:cNvSpPr>
          <p:nvPr>
            <p:ph type="body" idx="2"/>
          </p:nvPr>
        </p:nvSpPr>
        <p:spPr>
          <a:xfrm>
            <a:off x="4832400" y="1228675"/>
            <a:ext cx="3999899" cy="3340199"/>
          </a:xfrm>
          <a:prstGeom prst="rect">
            <a:avLst/>
          </a:prstGeom>
        </p:spPr>
        <p:txBody>
          <a:bodyPr lIns="91425" tIns="91425" rIns="91425" bIns="91425" anchor="t" anchorCtr="0">
            <a:noAutofit/>
          </a:bodyPr>
          <a:lstStyle/>
          <a:p>
            <a:pPr marL="0" marR="0" indent="0" algn="just" rtl="0">
              <a:lnSpc>
                <a:spcPct val="100000"/>
              </a:lnSpc>
              <a:spcBef>
                <a:spcPts val="0"/>
              </a:spcBef>
              <a:spcAft>
                <a:spcPts val="1000"/>
              </a:spcAft>
              <a:buNone/>
            </a:pPr>
            <a:r>
              <a:rPr lang="en" sz="2000">
                <a:solidFill>
                  <a:srgbClr val="000000"/>
                </a:solidFill>
                <a:latin typeface="Times New Roman"/>
                <a:ea typeface="Times New Roman"/>
                <a:cs typeface="Times New Roman"/>
                <a:sym typeface="Times New Roman"/>
              </a:rPr>
              <a:t>9. </a:t>
            </a:r>
            <a:r>
              <a:rPr lang="en" sz="2000" b="1">
                <a:solidFill>
                  <a:srgbClr val="000000"/>
                </a:solidFill>
                <a:latin typeface="Times New Roman"/>
                <a:ea typeface="Times New Roman"/>
                <a:cs typeface="Times New Roman"/>
                <a:sym typeface="Times New Roman"/>
              </a:rPr>
              <a:t>Representation:</a:t>
            </a:r>
            <a:r>
              <a:rPr lang="en" sz="2000">
                <a:solidFill>
                  <a:srgbClr val="000000"/>
                </a:solidFill>
                <a:latin typeface="Times New Roman"/>
                <a:ea typeface="Times New Roman"/>
                <a:cs typeface="Times New Roman"/>
                <a:sym typeface="Times New Roman"/>
              </a:rPr>
              <a:t> It makes a decision whether the data should be represented as a boundary or as a complete region.</a:t>
            </a:r>
          </a:p>
          <a:p>
            <a:pPr marL="0" marR="0" indent="0" algn="just" rtl="0">
              <a:lnSpc>
                <a:spcPct val="100000"/>
              </a:lnSpc>
              <a:spcBef>
                <a:spcPts val="0"/>
              </a:spcBef>
              <a:spcAft>
                <a:spcPts val="1000"/>
              </a:spcAft>
              <a:buNone/>
            </a:pPr>
            <a:r>
              <a:rPr lang="en" sz="2000">
                <a:solidFill>
                  <a:srgbClr val="000000"/>
                </a:solidFill>
                <a:latin typeface="Times New Roman"/>
                <a:ea typeface="Times New Roman"/>
                <a:cs typeface="Times New Roman"/>
                <a:sym typeface="Times New Roman"/>
              </a:rPr>
              <a:t>10. </a:t>
            </a:r>
            <a:r>
              <a:rPr lang="en" sz="2000" b="1">
                <a:solidFill>
                  <a:srgbClr val="000000"/>
                </a:solidFill>
                <a:latin typeface="Times New Roman"/>
                <a:ea typeface="Times New Roman"/>
                <a:cs typeface="Times New Roman"/>
                <a:sym typeface="Times New Roman"/>
              </a:rPr>
              <a:t>Recognition / Interpretation:</a:t>
            </a:r>
            <a:r>
              <a:rPr lang="en" sz="2000">
                <a:solidFill>
                  <a:srgbClr val="000000"/>
                </a:solidFill>
                <a:latin typeface="Times New Roman"/>
                <a:ea typeface="Times New Roman"/>
                <a:cs typeface="Times New Roman"/>
                <a:sym typeface="Times New Roman"/>
              </a:rPr>
              <a:t> Recognition is the process that assigns label to an object based on the information provided by its descriptors. </a:t>
            </a:r>
          </a:p>
          <a:p>
            <a:pPr lvl="0" rtl="0">
              <a:spcBef>
                <a:spcPts val="0"/>
              </a:spcBef>
              <a:buNone/>
            </a:pPr>
            <a:endParaRPr/>
          </a:p>
          <a:p>
            <a:pPr lvl="0" rtl="0">
              <a:spcBef>
                <a:spcPts val="0"/>
              </a:spcBef>
              <a:buNone/>
            </a:pPr>
            <a:endParaRPr sz="1800">
              <a:solidFill>
                <a:srgbClr val="000000"/>
              </a:solidFill>
              <a:latin typeface="Arial"/>
              <a:ea typeface="Arial"/>
              <a:cs typeface="Arial"/>
              <a:sym typeface="Arial"/>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1">
                                            <p:txEl>
                                              <p:pRg st="0" end="0"/>
                                            </p:txEl>
                                          </p:spTgt>
                                        </p:tgtEl>
                                        <p:attrNameLst>
                                          <p:attrName>style.visibility</p:attrName>
                                        </p:attrNameLst>
                                      </p:cBhvr>
                                      <p:to>
                                        <p:strVal val="visible"/>
                                      </p:to>
                                    </p:set>
                                    <p:animEffect transition="in" filter="fade">
                                      <p:cBhvr>
                                        <p:cTn id="7" dur="3000"/>
                                        <p:tgtEl>
                                          <p:spTgt spid="101">
                                            <p:txEl>
                                              <p:pRg st="0" end="0"/>
                                            </p:txEl>
                                          </p:spTgt>
                                        </p:tgtEl>
                                      </p:cBhvr>
                                    </p:animEffect>
                                  </p:childTnLst>
                                </p:cTn>
                              </p:par>
                            </p:childTnLst>
                          </p:cTn>
                        </p:par>
                        <p:par>
                          <p:cTn id="8" fill="hold">
                            <p:stCondLst>
                              <p:cond delay="3000"/>
                            </p:stCondLst>
                            <p:childTnLst>
                              <p:par>
                                <p:cTn id="9" presetID="10" presetClass="entr" presetSubtype="0" fill="hold" nodeType="afterEffect">
                                  <p:stCondLst>
                                    <p:cond delay="0"/>
                                  </p:stCondLst>
                                  <p:childTnLst>
                                    <p:set>
                                      <p:cBhvr>
                                        <p:cTn id="10" dur="1" fill="hold">
                                          <p:stCondLst>
                                            <p:cond delay="0"/>
                                          </p:stCondLst>
                                        </p:cTn>
                                        <p:tgtEl>
                                          <p:spTgt spid="101">
                                            <p:txEl>
                                              <p:pRg st="1" end="1"/>
                                            </p:txEl>
                                          </p:spTgt>
                                        </p:tgtEl>
                                        <p:attrNameLst>
                                          <p:attrName>style.visibility</p:attrName>
                                        </p:attrNameLst>
                                      </p:cBhvr>
                                      <p:to>
                                        <p:strVal val="visible"/>
                                      </p:to>
                                    </p:set>
                                    <p:animEffect transition="in" filter="fade">
                                      <p:cBhvr>
                                        <p:cTn id="11" dur="3000"/>
                                        <p:tgtEl>
                                          <p:spTgt spid="101">
                                            <p:txEl>
                                              <p:pRg st="1" end="1"/>
                                            </p:txEl>
                                          </p:spTgt>
                                        </p:tgtEl>
                                      </p:cBhvr>
                                    </p:animEffect>
                                  </p:childTnLst>
                                </p:cTn>
                              </p:par>
                            </p:childTnLst>
                          </p:cTn>
                        </p:par>
                        <p:par>
                          <p:cTn id="12" fill="hold">
                            <p:stCondLst>
                              <p:cond delay="6000"/>
                            </p:stCondLst>
                            <p:childTnLst>
                              <p:par>
                                <p:cTn id="13" presetID="10" presetClass="entr" presetSubtype="0" fill="hold" nodeType="afterEffect">
                                  <p:stCondLst>
                                    <p:cond delay="0"/>
                                  </p:stCondLst>
                                  <p:childTnLst>
                                    <p:set>
                                      <p:cBhvr>
                                        <p:cTn id="14" dur="1" fill="hold">
                                          <p:stCondLst>
                                            <p:cond delay="0"/>
                                          </p:stCondLst>
                                        </p:cTn>
                                        <p:tgtEl>
                                          <p:spTgt spid="101">
                                            <p:txEl>
                                              <p:pRg st="2" end="2"/>
                                            </p:txEl>
                                          </p:spTgt>
                                        </p:tgtEl>
                                        <p:attrNameLst>
                                          <p:attrName>style.visibility</p:attrName>
                                        </p:attrNameLst>
                                      </p:cBhvr>
                                      <p:to>
                                        <p:strVal val="visible"/>
                                      </p:to>
                                    </p:set>
                                    <p:animEffect transition="in" filter="fade">
                                      <p:cBhvr>
                                        <p:cTn id="15" dur="3000"/>
                                        <p:tgtEl>
                                          <p:spTgt spid="101">
                                            <p:txEl>
                                              <p:pRg st="2" end="2"/>
                                            </p:txEl>
                                          </p:spTgt>
                                        </p:tgtEl>
                                      </p:cBhvr>
                                    </p:animEffect>
                                  </p:childTnLst>
                                </p:cTn>
                              </p:par>
                            </p:childTnLst>
                          </p:cTn>
                        </p:par>
                        <p:par>
                          <p:cTn id="16" fill="hold">
                            <p:stCondLst>
                              <p:cond delay="9000"/>
                            </p:stCondLst>
                            <p:childTnLst>
                              <p:par>
                                <p:cTn id="17" presetID="10" presetClass="entr" presetSubtype="0" fill="hold" nodeType="afterEffect">
                                  <p:stCondLst>
                                    <p:cond delay="0"/>
                                  </p:stCondLst>
                                  <p:childTnLst>
                                    <p:set>
                                      <p:cBhvr>
                                        <p:cTn id="18" dur="1" fill="hold">
                                          <p:stCondLst>
                                            <p:cond delay="0"/>
                                          </p:stCondLst>
                                        </p:cTn>
                                        <p:tgtEl>
                                          <p:spTgt spid="101">
                                            <p:txEl>
                                              <p:pRg st="3" end="3"/>
                                            </p:txEl>
                                          </p:spTgt>
                                        </p:tgtEl>
                                        <p:attrNameLst>
                                          <p:attrName>style.visibility</p:attrName>
                                        </p:attrNameLst>
                                      </p:cBhvr>
                                      <p:to>
                                        <p:strVal val="visible"/>
                                      </p:to>
                                    </p:set>
                                    <p:animEffect transition="in" filter="fade">
                                      <p:cBhvr>
                                        <p:cTn id="19" dur="3000"/>
                                        <p:tgtEl>
                                          <p:spTgt spid="101">
                                            <p:txEl>
                                              <p:pRg st="3" end="3"/>
                                            </p:txEl>
                                          </p:spTgt>
                                        </p:tgtEl>
                                      </p:cBhvr>
                                    </p:animEffect>
                                  </p:childTnLst>
                                </p:cTn>
                              </p:par>
                            </p:childTnLst>
                          </p:cTn>
                        </p:par>
                        <p:par>
                          <p:cTn id="20" fill="hold">
                            <p:stCondLst>
                              <p:cond delay="12000"/>
                            </p:stCondLst>
                            <p:childTnLst>
                              <p:par>
                                <p:cTn id="21" presetID="10" presetClass="entr" presetSubtype="0" fill="hold" nodeType="afterEffect">
                                  <p:stCondLst>
                                    <p:cond delay="0"/>
                                  </p:stCondLst>
                                  <p:childTnLst>
                                    <p:set>
                                      <p:cBhvr>
                                        <p:cTn id="22" dur="1" fill="hold">
                                          <p:stCondLst>
                                            <p:cond delay="0"/>
                                          </p:stCondLst>
                                        </p:cTn>
                                        <p:tgtEl>
                                          <p:spTgt spid="101">
                                            <p:txEl>
                                              <p:pRg st="4" end="4"/>
                                            </p:txEl>
                                          </p:spTgt>
                                        </p:tgtEl>
                                        <p:attrNameLst>
                                          <p:attrName>style.visibility</p:attrName>
                                        </p:attrNameLst>
                                      </p:cBhvr>
                                      <p:to>
                                        <p:strVal val="visible"/>
                                      </p:to>
                                    </p:set>
                                    <p:animEffect transition="in" filter="fade">
                                      <p:cBhvr>
                                        <p:cTn id="23" dur="3000"/>
                                        <p:tgtEl>
                                          <p:spTgt spid="101">
                                            <p:txEl>
                                              <p:pRg st="4" end="4"/>
                                            </p:txEl>
                                          </p:spTgt>
                                        </p:tgtEl>
                                      </p:cBhvr>
                                    </p:animEffect>
                                  </p:childTnLst>
                                </p:cTn>
                              </p:par>
                            </p:childTnLst>
                          </p:cTn>
                        </p:par>
                        <p:par>
                          <p:cTn id="24" fill="hold">
                            <p:stCondLst>
                              <p:cond delay="15000"/>
                            </p:stCondLst>
                            <p:childTnLst>
                              <p:par>
                                <p:cTn id="25" presetID="10" presetClass="entr" presetSubtype="0" fill="hold" nodeType="afterEffect">
                                  <p:stCondLst>
                                    <p:cond delay="0"/>
                                  </p:stCondLst>
                                  <p:childTnLst>
                                    <p:set>
                                      <p:cBhvr>
                                        <p:cTn id="26" dur="1" fill="hold">
                                          <p:stCondLst>
                                            <p:cond delay="0"/>
                                          </p:stCondLst>
                                        </p:cTn>
                                        <p:tgtEl>
                                          <p:spTgt spid="102">
                                            <p:txEl>
                                              <p:pRg st="0" end="0"/>
                                            </p:txEl>
                                          </p:spTgt>
                                        </p:tgtEl>
                                        <p:attrNameLst>
                                          <p:attrName>style.visibility</p:attrName>
                                        </p:attrNameLst>
                                      </p:cBhvr>
                                      <p:to>
                                        <p:strVal val="visible"/>
                                      </p:to>
                                    </p:set>
                                    <p:animEffect transition="in" filter="fade">
                                      <p:cBhvr>
                                        <p:cTn id="27" dur="3100"/>
                                        <p:tgtEl>
                                          <p:spTgt spid="102">
                                            <p:txEl>
                                              <p:pRg st="0" end="0"/>
                                            </p:txEl>
                                          </p:spTgt>
                                        </p:tgtEl>
                                      </p:cBhvr>
                                    </p:animEffect>
                                  </p:childTnLst>
                                </p:cTn>
                              </p:par>
                            </p:childTnLst>
                          </p:cTn>
                        </p:par>
                        <p:par>
                          <p:cTn id="28" fill="hold">
                            <p:stCondLst>
                              <p:cond delay="18100"/>
                            </p:stCondLst>
                            <p:childTnLst>
                              <p:par>
                                <p:cTn id="29" presetID="10" presetClass="entr" presetSubtype="0" fill="hold" nodeType="afterEffect">
                                  <p:stCondLst>
                                    <p:cond delay="0"/>
                                  </p:stCondLst>
                                  <p:childTnLst>
                                    <p:set>
                                      <p:cBhvr>
                                        <p:cTn id="30" dur="1" fill="hold">
                                          <p:stCondLst>
                                            <p:cond delay="0"/>
                                          </p:stCondLst>
                                        </p:cTn>
                                        <p:tgtEl>
                                          <p:spTgt spid="102">
                                            <p:txEl>
                                              <p:pRg st="1" end="1"/>
                                            </p:txEl>
                                          </p:spTgt>
                                        </p:tgtEl>
                                        <p:attrNameLst>
                                          <p:attrName>style.visibility</p:attrName>
                                        </p:attrNameLst>
                                      </p:cBhvr>
                                      <p:to>
                                        <p:strVal val="visible"/>
                                      </p:to>
                                    </p:set>
                                    <p:animEffect transition="in" filter="fade">
                                      <p:cBhvr>
                                        <p:cTn id="31" dur="3100"/>
                                        <p:tgtEl>
                                          <p:spTgt spid="102">
                                            <p:txEl>
                                              <p:pRg st="1" end="1"/>
                                            </p:txEl>
                                          </p:spTgt>
                                        </p:tgtEl>
                                      </p:cBhvr>
                                    </p:animEffect>
                                  </p:childTnLst>
                                </p:cTn>
                              </p:par>
                            </p:childTnLst>
                          </p:cTn>
                        </p:par>
                        <p:par>
                          <p:cTn id="32" fill="hold">
                            <p:stCondLst>
                              <p:cond delay="21200"/>
                            </p:stCondLst>
                            <p:childTnLst>
                              <p:par>
                                <p:cTn id="33" presetID="10" presetClass="entr" presetSubtype="0" fill="hold" nodeType="afterEffect">
                                  <p:stCondLst>
                                    <p:cond delay="0"/>
                                  </p:stCondLst>
                                  <p:childTnLst>
                                    <p:set>
                                      <p:cBhvr>
                                        <p:cTn id="34" dur="1" fill="hold">
                                          <p:stCondLst>
                                            <p:cond delay="0"/>
                                          </p:stCondLst>
                                        </p:cTn>
                                        <p:tgtEl>
                                          <p:spTgt spid="102">
                                            <p:txEl>
                                              <p:pRg st="2" end="2"/>
                                            </p:txEl>
                                          </p:spTgt>
                                        </p:tgtEl>
                                        <p:attrNameLst>
                                          <p:attrName>style.visibility</p:attrName>
                                        </p:attrNameLst>
                                      </p:cBhvr>
                                      <p:to>
                                        <p:strVal val="visible"/>
                                      </p:to>
                                    </p:set>
                                    <p:animEffect transition="in" filter="fade">
                                      <p:cBhvr>
                                        <p:cTn id="35" dur="3100"/>
                                        <p:tgtEl>
                                          <p:spTgt spid="102">
                                            <p:txEl>
                                              <p:pRg st="2" end="2"/>
                                            </p:txEl>
                                          </p:spTgt>
                                        </p:tgtEl>
                                      </p:cBhvr>
                                    </p:animEffect>
                                  </p:childTnLst>
                                </p:cTn>
                              </p:par>
                            </p:childTnLst>
                          </p:cTn>
                        </p:par>
                        <p:par>
                          <p:cTn id="36" fill="hold">
                            <p:stCondLst>
                              <p:cond delay="24300"/>
                            </p:stCondLst>
                            <p:childTnLst>
                              <p:par>
                                <p:cTn id="37" presetID="10" presetClass="entr" presetSubtype="0" fill="hold" nodeType="afterEffect">
                                  <p:stCondLst>
                                    <p:cond delay="0"/>
                                  </p:stCondLst>
                                  <p:childTnLst>
                                    <p:set>
                                      <p:cBhvr>
                                        <p:cTn id="38" dur="1" fill="hold">
                                          <p:stCondLst>
                                            <p:cond delay="0"/>
                                          </p:stCondLst>
                                        </p:cTn>
                                        <p:tgtEl>
                                          <p:spTgt spid="102">
                                            <p:txEl>
                                              <p:pRg st="3" end="3"/>
                                            </p:txEl>
                                          </p:spTgt>
                                        </p:tgtEl>
                                        <p:attrNameLst>
                                          <p:attrName>style.visibility</p:attrName>
                                        </p:attrNameLst>
                                      </p:cBhvr>
                                      <p:to>
                                        <p:strVal val="visible"/>
                                      </p:to>
                                    </p:set>
                                    <p:animEffect transition="in" filter="fade">
                                      <p:cBhvr>
                                        <p:cTn id="39" dur="3100"/>
                                        <p:tgtEl>
                                          <p:spTgt spid="10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p:nvPr/>
        </p:nvSpPr>
        <p:spPr>
          <a:xfrm>
            <a:off x="405225" y="1539175"/>
            <a:ext cx="1686900" cy="1916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8" name="Shape 108"/>
          <p:cNvSpPr txBox="1"/>
          <p:nvPr/>
        </p:nvSpPr>
        <p:spPr>
          <a:xfrm>
            <a:off x="410400" y="1539175"/>
            <a:ext cx="1686900" cy="1916100"/>
          </a:xfrm>
          <a:prstGeom prst="rect">
            <a:avLst/>
          </a:prstGeom>
          <a:noFill/>
          <a:ln>
            <a:noFill/>
          </a:ln>
        </p:spPr>
        <p:txBody>
          <a:bodyPr lIns="91425" tIns="91425" rIns="91425" bIns="91425" anchor="ctr" anchorCtr="0">
            <a:noAutofit/>
          </a:bodyPr>
          <a:lstStyle/>
          <a:p>
            <a:pPr algn="ctr" rtl="0">
              <a:spcBef>
                <a:spcPts val="0"/>
              </a:spcBef>
              <a:buNone/>
            </a:pPr>
            <a:r>
              <a:rPr lang="en" sz="1800"/>
              <a:t>Input :</a:t>
            </a:r>
          </a:p>
          <a:p>
            <a:pPr algn="ctr" rtl="0">
              <a:spcBef>
                <a:spcPts val="0"/>
              </a:spcBef>
              <a:buNone/>
            </a:pPr>
            <a:r>
              <a:rPr lang="en" sz="1800"/>
              <a:t>Ancient </a:t>
            </a:r>
          </a:p>
          <a:p>
            <a:pPr algn="ctr" rtl="0">
              <a:spcBef>
                <a:spcPts val="0"/>
              </a:spcBef>
              <a:buNone/>
            </a:pPr>
            <a:r>
              <a:rPr lang="en" sz="1800"/>
              <a:t>Epigraphical</a:t>
            </a:r>
          </a:p>
          <a:p>
            <a:pPr algn="ctr">
              <a:spcBef>
                <a:spcPts val="0"/>
              </a:spcBef>
              <a:buNone/>
            </a:pPr>
            <a:r>
              <a:rPr lang="en" sz="1800"/>
              <a:t>image</a:t>
            </a:r>
          </a:p>
        </p:txBody>
      </p:sp>
      <p:sp>
        <p:nvSpPr>
          <p:cNvPr id="109" name="Shape 109"/>
          <p:cNvSpPr/>
          <p:nvPr/>
        </p:nvSpPr>
        <p:spPr>
          <a:xfrm>
            <a:off x="2092125" y="2269875"/>
            <a:ext cx="615600" cy="258599"/>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10" name="Shape 110"/>
          <p:cNvSpPr/>
          <p:nvPr/>
        </p:nvSpPr>
        <p:spPr>
          <a:xfrm>
            <a:off x="2707725" y="1539175"/>
            <a:ext cx="1638300" cy="1916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11" name="Shape 111"/>
          <p:cNvSpPr txBox="1"/>
          <p:nvPr/>
        </p:nvSpPr>
        <p:spPr>
          <a:xfrm>
            <a:off x="2707700" y="1539150"/>
            <a:ext cx="1638300" cy="1916400"/>
          </a:xfrm>
          <a:prstGeom prst="rect">
            <a:avLst/>
          </a:prstGeom>
          <a:noFill/>
          <a:ln>
            <a:noFill/>
          </a:ln>
        </p:spPr>
        <p:txBody>
          <a:bodyPr lIns="91425" tIns="91425" rIns="91425" bIns="91425" anchor="ctr" anchorCtr="0">
            <a:noAutofit/>
          </a:bodyPr>
          <a:lstStyle/>
          <a:p>
            <a:pPr marL="0" marR="0" indent="0" algn="ctr" rtl="0">
              <a:lnSpc>
                <a:spcPct val="100000"/>
              </a:lnSpc>
              <a:spcBef>
                <a:spcPts val="0"/>
              </a:spcBef>
              <a:spcAft>
                <a:spcPts val="0"/>
              </a:spcAft>
              <a:buNone/>
            </a:pPr>
            <a:r>
              <a:rPr lang="en" sz="1800"/>
              <a:t>Spatial Filtering and Image Enhancement</a:t>
            </a:r>
          </a:p>
        </p:txBody>
      </p:sp>
      <p:sp>
        <p:nvSpPr>
          <p:cNvPr id="112" name="Shape 112"/>
          <p:cNvSpPr/>
          <p:nvPr/>
        </p:nvSpPr>
        <p:spPr>
          <a:xfrm>
            <a:off x="4346025" y="2245750"/>
            <a:ext cx="495000" cy="258599"/>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13" name="Shape 113"/>
          <p:cNvSpPr/>
          <p:nvPr/>
        </p:nvSpPr>
        <p:spPr>
          <a:xfrm>
            <a:off x="4841025" y="1539175"/>
            <a:ext cx="1584899" cy="1916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14" name="Shape 114"/>
          <p:cNvSpPr txBox="1"/>
          <p:nvPr/>
        </p:nvSpPr>
        <p:spPr>
          <a:xfrm>
            <a:off x="4841025" y="1539175"/>
            <a:ext cx="1584899" cy="1916100"/>
          </a:xfrm>
          <a:prstGeom prst="rect">
            <a:avLst/>
          </a:prstGeom>
          <a:noFill/>
          <a:ln>
            <a:noFill/>
          </a:ln>
        </p:spPr>
        <p:txBody>
          <a:bodyPr lIns="91425" tIns="91425" rIns="91425" bIns="91425" anchor="ctr" anchorCtr="0">
            <a:noAutofit/>
          </a:bodyPr>
          <a:lstStyle/>
          <a:p>
            <a:pPr marL="0" marR="0" indent="0" algn="ctr" rtl="0">
              <a:lnSpc>
                <a:spcPct val="100000"/>
              </a:lnSpc>
              <a:spcBef>
                <a:spcPts val="0"/>
              </a:spcBef>
              <a:spcAft>
                <a:spcPts val="0"/>
              </a:spcAft>
              <a:buNone/>
            </a:pPr>
            <a:r>
              <a:rPr lang="en" sz="1800"/>
              <a:t>Binarization</a:t>
            </a:r>
          </a:p>
        </p:txBody>
      </p:sp>
      <p:sp>
        <p:nvSpPr>
          <p:cNvPr id="115" name="Shape 115"/>
          <p:cNvSpPr/>
          <p:nvPr/>
        </p:nvSpPr>
        <p:spPr>
          <a:xfrm>
            <a:off x="6435950" y="2269875"/>
            <a:ext cx="589800" cy="258599"/>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16" name="Shape 116"/>
          <p:cNvSpPr/>
          <p:nvPr/>
        </p:nvSpPr>
        <p:spPr>
          <a:xfrm>
            <a:off x="7035675" y="1539175"/>
            <a:ext cx="1686900" cy="19161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17" name="Shape 117"/>
          <p:cNvSpPr txBox="1"/>
          <p:nvPr/>
        </p:nvSpPr>
        <p:spPr>
          <a:xfrm>
            <a:off x="7035675" y="1538800"/>
            <a:ext cx="1686900" cy="1916400"/>
          </a:xfrm>
          <a:prstGeom prst="rect">
            <a:avLst/>
          </a:prstGeom>
          <a:noFill/>
          <a:ln>
            <a:noFill/>
          </a:ln>
        </p:spPr>
        <p:txBody>
          <a:bodyPr lIns="91425" tIns="91425" rIns="91425" bIns="91425" anchor="ctr" anchorCtr="0">
            <a:noAutofit/>
          </a:bodyPr>
          <a:lstStyle/>
          <a:p>
            <a:pPr marL="0" marR="0" indent="0" algn="ctr" rtl="0">
              <a:lnSpc>
                <a:spcPct val="100000"/>
              </a:lnSpc>
              <a:spcBef>
                <a:spcPts val="0"/>
              </a:spcBef>
              <a:spcAft>
                <a:spcPts val="0"/>
              </a:spcAft>
              <a:buNone/>
            </a:pPr>
            <a:r>
              <a:rPr lang="en" sz="1800"/>
              <a:t>Output Binary Image</a:t>
            </a:r>
          </a:p>
        </p:txBody>
      </p:sp>
      <p:sp>
        <p:nvSpPr>
          <p:cNvPr id="118" name="Shape 118"/>
          <p:cNvSpPr txBox="1"/>
          <p:nvPr/>
        </p:nvSpPr>
        <p:spPr>
          <a:xfrm>
            <a:off x="585300" y="457500"/>
            <a:ext cx="8558700" cy="610500"/>
          </a:xfrm>
          <a:prstGeom prst="rect">
            <a:avLst/>
          </a:prstGeom>
          <a:noFill/>
          <a:ln>
            <a:noFill/>
          </a:ln>
        </p:spPr>
        <p:txBody>
          <a:bodyPr lIns="91425" tIns="91425" rIns="91425" bIns="91425" anchor="ctr" anchorCtr="0">
            <a:noAutofit/>
          </a:bodyPr>
          <a:lstStyle/>
          <a:p>
            <a:pPr marL="0" marR="0" indent="0" algn="l" rtl="0">
              <a:lnSpc>
                <a:spcPct val="100000"/>
              </a:lnSpc>
              <a:spcBef>
                <a:spcPts val="0"/>
              </a:spcBef>
              <a:spcAft>
                <a:spcPts val="0"/>
              </a:spcAft>
              <a:buNone/>
            </a:pPr>
            <a:r>
              <a:rPr lang="en" sz="3600" b="1">
                <a:solidFill>
                  <a:schemeClr val="accent1"/>
                </a:solidFill>
                <a:latin typeface="Times New Roman"/>
                <a:ea typeface="Times New Roman"/>
                <a:cs typeface="Times New Roman"/>
                <a:sym typeface="Times New Roman"/>
              </a:rPr>
              <a:t>System Architecture for Pre-processing of the Epigraphs</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1000"/>
                                        <p:tgtEl>
                                          <p:spTgt spid="10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7"/>
                                        </p:tgtEl>
                                        <p:attrNameLst>
                                          <p:attrName>style.visibility</p:attrName>
                                        </p:attrNameLst>
                                      </p:cBhvr>
                                      <p:to>
                                        <p:strVal val="visible"/>
                                      </p:to>
                                    </p:set>
                                    <p:animEffect transition="in" filter="fade">
                                      <p:cBhvr>
                                        <p:cTn id="11" dur="1000"/>
                                        <p:tgtEl>
                                          <p:spTgt spid="10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08"/>
                                        </p:tgtEl>
                                        <p:attrNameLst>
                                          <p:attrName>style.visibility</p:attrName>
                                        </p:attrNameLst>
                                      </p:cBhvr>
                                      <p:to>
                                        <p:strVal val="visible"/>
                                      </p:to>
                                    </p:set>
                                    <p:animEffect transition="in" filter="fade">
                                      <p:cBhvr>
                                        <p:cTn id="15" dur="1000"/>
                                        <p:tgtEl>
                                          <p:spTgt spid="108"/>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fade">
                                      <p:cBhvr>
                                        <p:cTn id="19" dur="1000"/>
                                        <p:tgtEl>
                                          <p:spTgt spid="109"/>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110"/>
                                        </p:tgtEl>
                                        <p:attrNameLst>
                                          <p:attrName>style.visibility</p:attrName>
                                        </p:attrNameLst>
                                      </p:cBhvr>
                                      <p:to>
                                        <p:strVal val="visible"/>
                                      </p:to>
                                    </p:set>
                                    <p:animEffect transition="in" filter="fade">
                                      <p:cBhvr>
                                        <p:cTn id="23" dur="1000"/>
                                        <p:tgtEl>
                                          <p:spTgt spid="110"/>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111"/>
                                        </p:tgtEl>
                                        <p:attrNameLst>
                                          <p:attrName>style.visibility</p:attrName>
                                        </p:attrNameLst>
                                      </p:cBhvr>
                                      <p:to>
                                        <p:strVal val="visible"/>
                                      </p:to>
                                    </p:set>
                                    <p:animEffect transition="in" filter="fade">
                                      <p:cBhvr>
                                        <p:cTn id="27" dur="1000"/>
                                        <p:tgtEl>
                                          <p:spTgt spid="111"/>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112"/>
                                        </p:tgtEl>
                                        <p:attrNameLst>
                                          <p:attrName>style.visibility</p:attrName>
                                        </p:attrNameLst>
                                      </p:cBhvr>
                                      <p:to>
                                        <p:strVal val="visible"/>
                                      </p:to>
                                    </p:set>
                                    <p:animEffect transition="in" filter="fade">
                                      <p:cBhvr>
                                        <p:cTn id="31" dur="1000"/>
                                        <p:tgtEl>
                                          <p:spTgt spid="112"/>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113"/>
                                        </p:tgtEl>
                                        <p:attrNameLst>
                                          <p:attrName>style.visibility</p:attrName>
                                        </p:attrNameLst>
                                      </p:cBhvr>
                                      <p:to>
                                        <p:strVal val="visible"/>
                                      </p:to>
                                    </p:set>
                                    <p:animEffect transition="in" filter="fade">
                                      <p:cBhvr>
                                        <p:cTn id="35" dur="1000"/>
                                        <p:tgtEl>
                                          <p:spTgt spid="113"/>
                                        </p:tgtEl>
                                      </p:cBhvr>
                                    </p:animEffect>
                                  </p:childTnLst>
                                </p:cTn>
                              </p:par>
                            </p:childTnLst>
                          </p:cTn>
                        </p:par>
                        <p:par>
                          <p:cTn id="36" fill="hold">
                            <p:stCondLst>
                              <p:cond delay="8000"/>
                            </p:stCondLst>
                            <p:childTnLst>
                              <p:par>
                                <p:cTn id="37" presetID="10" presetClass="entr" presetSubtype="0" fill="hold" nodeType="afterEffect">
                                  <p:stCondLst>
                                    <p:cond delay="0"/>
                                  </p:stCondLst>
                                  <p:childTnLst>
                                    <p:set>
                                      <p:cBhvr>
                                        <p:cTn id="38" dur="1" fill="hold">
                                          <p:stCondLst>
                                            <p:cond delay="0"/>
                                          </p:stCondLst>
                                        </p:cTn>
                                        <p:tgtEl>
                                          <p:spTgt spid="114"/>
                                        </p:tgtEl>
                                        <p:attrNameLst>
                                          <p:attrName>style.visibility</p:attrName>
                                        </p:attrNameLst>
                                      </p:cBhvr>
                                      <p:to>
                                        <p:strVal val="visible"/>
                                      </p:to>
                                    </p:set>
                                    <p:animEffect transition="in" filter="fade">
                                      <p:cBhvr>
                                        <p:cTn id="39" dur="1000"/>
                                        <p:tgtEl>
                                          <p:spTgt spid="114"/>
                                        </p:tgtEl>
                                      </p:cBhvr>
                                    </p:animEffect>
                                  </p:childTnLst>
                                </p:cTn>
                              </p:par>
                            </p:childTnLst>
                          </p:cTn>
                        </p:par>
                        <p:par>
                          <p:cTn id="40" fill="hold">
                            <p:stCondLst>
                              <p:cond delay="9000"/>
                            </p:stCondLst>
                            <p:childTnLst>
                              <p:par>
                                <p:cTn id="41" presetID="10" presetClass="entr" presetSubtype="0" fill="hold" nodeType="afterEffect">
                                  <p:stCondLst>
                                    <p:cond delay="0"/>
                                  </p:stCondLst>
                                  <p:childTnLst>
                                    <p:set>
                                      <p:cBhvr>
                                        <p:cTn id="42" dur="1" fill="hold">
                                          <p:stCondLst>
                                            <p:cond delay="0"/>
                                          </p:stCondLst>
                                        </p:cTn>
                                        <p:tgtEl>
                                          <p:spTgt spid="115"/>
                                        </p:tgtEl>
                                        <p:attrNameLst>
                                          <p:attrName>style.visibility</p:attrName>
                                        </p:attrNameLst>
                                      </p:cBhvr>
                                      <p:to>
                                        <p:strVal val="visible"/>
                                      </p:to>
                                    </p:set>
                                    <p:animEffect transition="in" filter="fade">
                                      <p:cBhvr>
                                        <p:cTn id="43" dur="1000"/>
                                        <p:tgtEl>
                                          <p:spTgt spid="115"/>
                                        </p:tgtEl>
                                      </p:cBhvr>
                                    </p:animEffect>
                                  </p:childTnLst>
                                </p:cTn>
                              </p:par>
                            </p:childTnLst>
                          </p:cTn>
                        </p:par>
                        <p:par>
                          <p:cTn id="44" fill="hold">
                            <p:stCondLst>
                              <p:cond delay="10000"/>
                            </p:stCondLst>
                            <p:childTnLst>
                              <p:par>
                                <p:cTn id="45" presetID="10" presetClass="entr" presetSubtype="0" fill="hold" nodeType="afterEffect">
                                  <p:stCondLst>
                                    <p:cond delay="0"/>
                                  </p:stCondLst>
                                  <p:childTnLst>
                                    <p:set>
                                      <p:cBhvr>
                                        <p:cTn id="46" dur="1" fill="hold">
                                          <p:stCondLst>
                                            <p:cond delay="0"/>
                                          </p:stCondLst>
                                        </p:cTn>
                                        <p:tgtEl>
                                          <p:spTgt spid="116"/>
                                        </p:tgtEl>
                                        <p:attrNameLst>
                                          <p:attrName>style.visibility</p:attrName>
                                        </p:attrNameLst>
                                      </p:cBhvr>
                                      <p:to>
                                        <p:strVal val="visible"/>
                                      </p:to>
                                    </p:set>
                                    <p:animEffect transition="in" filter="fade">
                                      <p:cBhvr>
                                        <p:cTn id="47" dur="1000"/>
                                        <p:tgtEl>
                                          <p:spTgt spid="116"/>
                                        </p:tgtEl>
                                      </p:cBhvr>
                                    </p:animEffect>
                                  </p:childTnLst>
                                </p:cTn>
                              </p:par>
                              <p:par>
                                <p:cTn id="48" presetID="10" presetClass="entr" presetSubtype="0" fill="hold" nodeType="withEffect">
                                  <p:stCondLst>
                                    <p:cond delay="0"/>
                                  </p:stCondLst>
                                  <p:childTnLst>
                                    <p:set>
                                      <p:cBhvr>
                                        <p:cTn id="49" dur="1" fill="hold">
                                          <p:stCondLst>
                                            <p:cond delay="0"/>
                                          </p:stCondLst>
                                        </p:cTn>
                                        <p:tgtEl>
                                          <p:spTgt spid="117"/>
                                        </p:tgtEl>
                                        <p:attrNameLst>
                                          <p:attrName>style.visibility</p:attrName>
                                        </p:attrNameLst>
                                      </p:cBhvr>
                                      <p:to>
                                        <p:strVal val="visible"/>
                                      </p:to>
                                    </p:set>
                                    <p:animEffect transition="in" filter="fade">
                                      <p:cBhvr>
                                        <p:cTn id="50" dur="10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each-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2772</Words>
  <PresentationFormat>On-screen Show (16:9)</PresentationFormat>
  <Paragraphs>432</Paragraphs>
  <Slides>47</Slides>
  <Notes>46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Times New Roman</vt:lpstr>
      <vt:lpstr>Amatic SC</vt:lpstr>
      <vt:lpstr>Source Code Pro</vt:lpstr>
      <vt:lpstr>Courier New</vt:lpstr>
      <vt:lpstr>beach-day</vt:lpstr>
      <vt:lpstr> ‘Information extraction from  ancient epigraphs  using  Digital image processing’   </vt:lpstr>
      <vt:lpstr>OBJECTIVE: </vt:lpstr>
      <vt:lpstr>Slide 3</vt:lpstr>
      <vt:lpstr>ANALYSIS OF PROBLEM</vt:lpstr>
      <vt:lpstr>SOLUTION</vt:lpstr>
      <vt:lpstr>Slide 6</vt:lpstr>
      <vt:lpstr>Fundamental steps in Image Processing:  </vt:lpstr>
      <vt:lpstr>Fundamental steps in Image Processing:  </vt:lpstr>
      <vt:lpstr>Slide 9</vt:lpstr>
      <vt:lpstr>Slide 10</vt:lpstr>
      <vt:lpstr>Slide 11</vt:lpstr>
      <vt:lpstr>Test Image 1</vt:lpstr>
      <vt:lpstr>Test Image 2</vt:lpstr>
      <vt:lpstr>Test Image 3</vt:lpstr>
      <vt:lpstr>Test Image 4 </vt:lpstr>
      <vt:lpstr>GRAY IMAGE</vt:lpstr>
      <vt:lpstr>IMAGE ENHANCEMENT</vt:lpstr>
      <vt:lpstr>IMAGE ENHANCEMENT</vt:lpstr>
      <vt:lpstr>MATLAB Code listing:  </vt:lpstr>
      <vt:lpstr>Gaussian σ = 0.5  3x3  Gaussian σ = 0.7</vt:lpstr>
      <vt:lpstr>Mean 3x3      Median 3x3</vt:lpstr>
      <vt:lpstr>Disk radius = 1  5x5  Gaussian σ = 0.7 </vt:lpstr>
      <vt:lpstr>IMAGE ENHANCEMENT</vt:lpstr>
      <vt:lpstr>IMAGE ENHANCEMENT</vt:lpstr>
      <vt:lpstr>IMAGE ENHANCEMENT</vt:lpstr>
      <vt:lpstr>MATLAB Code listing:  </vt:lpstr>
      <vt:lpstr>Laplacian α=0.3  Laplacian α=0.2</vt:lpstr>
      <vt:lpstr>LoG σ = 0.6    LoG σ = 0.7</vt:lpstr>
      <vt:lpstr>Prewitt Filter            Sobel Filter</vt:lpstr>
      <vt:lpstr>Image Quality Measures: Image quality is a characteristic of an image that measures the perceived image degradation (compared to an ideal or perfect image). Imaging systems may introduce some amounts of distortion or artifacts in the signal, so the quality assessment is an important problem. Following image quality parameters are calculated for the test images:   Mean Squared Error (MSE): The mean squared error (MSE) of an estimator measures the average of the squares of the "errors", that is, the difference between the estimator and what is estimated. Lower the value of MSE, better is the image quality. MSE is defined as follows:     Peak Signal to Noise Ratio (PSNR): Peak signal-to-noise ratio (PSNR) is the ratio between the maximum possible power of a signal and the power of corrupting noise that affects the fidelity of its representation. A larger value of PSNR defines better image quality. PSNR is defined as follows:   </vt:lpstr>
      <vt:lpstr>Slide 31</vt:lpstr>
      <vt:lpstr>MATLAB Code listing: This is the common function that we created to implement the various sharpening filters.    </vt:lpstr>
      <vt:lpstr>BINARIZATION</vt:lpstr>
      <vt:lpstr>OTSU’s METHOD</vt:lpstr>
      <vt:lpstr>IMPLEMENTATION OF OTSU’S METHOD </vt:lpstr>
      <vt:lpstr>After Applying Erosion to Graythresh and Multithresh</vt:lpstr>
      <vt:lpstr>NIBLACK’S ALGORITHM </vt:lpstr>
      <vt:lpstr>IMPLEMENTATION OF NIBLACK’S METHOD</vt:lpstr>
      <vt:lpstr>SAUVOLA’S ALGORITHM </vt:lpstr>
      <vt:lpstr>IMPLEMENTATION OF SAUVOLA’S METHOD </vt:lpstr>
      <vt:lpstr>Slide 41</vt:lpstr>
      <vt:lpstr>Slide 42</vt:lpstr>
      <vt:lpstr>Slide 43</vt:lpstr>
      <vt:lpstr>Slide 44</vt:lpstr>
      <vt:lpstr>Slide 45</vt:lpstr>
      <vt:lpstr>Slide 46</vt:lpstr>
      <vt:lpstr>Slide 47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‘Information extraction from  ancient epigraphs  using  Digital image processing’   </dc:title>
  <dc:creator>Cyber</dc:creator>
  <cp:lastModifiedBy>Cyber</cp:lastModifiedBy>
  <cp:revision>4</cp:revision>
  <dcterms:modified xsi:type="dcterms:W3CDTF">2015-11-30T04:55:38Z</dcterms:modified>
</cp:coreProperties>
</file>